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82" r:id="rId4"/>
    <p:sldId id="264" r:id="rId5"/>
    <p:sldId id="265" r:id="rId6"/>
    <p:sldId id="266" r:id="rId7"/>
    <p:sldId id="267" r:id="rId8"/>
    <p:sldId id="269" r:id="rId9"/>
    <p:sldId id="268" r:id="rId10"/>
    <p:sldId id="280" r:id="rId11"/>
    <p:sldId id="281" r:id="rId12"/>
    <p:sldId id="286" r:id="rId13"/>
    <p:sldId id="287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yriad Pro"/>
        <a:ea typeface="Myriad Pro"/>
        <a:cs typeface="Myriad Pro"/>
        <a:sym typeface="Myriad Pro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yriad Pro"/>
        <a:ea typeface="Myriad Pro"/>
        <a:cs typeface="Myriad Pro"/>
        <a:sym typeface="Myriad Pro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yriad Pro"/>
        <a:ea typeface="Myriad Pro"/>
        <a:cs typeface="Myriad Pro"/>
        <a:sym typeface="Myriad Pro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yriad Pro"/>
        <a:ea typeface="Myriad Pro"/>
        <a:cs typeface="Myriad Pro"/>
        <a:sym typeface="Myriad Pro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yriad Pro"/>
        <a:ea typeface="Myriad Pro"/>
        <a:cs typeface="Myriad Pro"/>
        <a:sym typeface="Myriad Pro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yriad Pro"/>
        <a:ea typeface="Myriad Pro"/>
        <a:cs typeface="Myriad Pro"/>
        <a:sym typeface="Myriad Pro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yriad Pro"/>
        <a:ea typeface="Myriad Pro"/>
        <a:cs typeface="Myriad Pro"/>
        <a:sym typeface="Myriad Pro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yriad Pro"/>
        <a:ea typeface="Myriad Pro"/>
        <a:cs typeface="Myriad Pro"/>
        <a:sym typeface="Myriad Pro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yriad Pro"/>
        <a:ea typeface="Myriad Pro"/>
        <a:cs typeface="Myriad Pro"/>
        <a:sym typeface="Myriad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FF"/>
    <a:srgbClr val="060ABA"/>
    <a:srgbClr val="DD24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2DA60F-37AE-4553-9E56-C74054024A93}" v="18" dt="2022-09-19T04:09:42.68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Myriad Pro"/>
          <a:ea typeface="Myriad Pro"/>
          <a:cs typeface="Myriad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Myriad Pro"/>
          <a:ea typeface="Myriad Pro"/>
          <a:cs typeface="Myriad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yriad Pro"/>
          <a:ea typeface="Myriad Pro"/>
          <a:cs typeface="Myriad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Myriad Pro"/>
          <a:ea typeface="Myriad Pro"/>
          <a:cs typeface="Myriad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Myriad Pro"/>
          <a:ea typeface="Myriad Pro"/>
          <a:cs typeface="Myriad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Myriad Pro"/>
          <a:ea typeface="Myriad Pro"/>
          <a:cs typeface="Myriad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Myriad Pro"/>
          <a:ea typeface="Myriad Pro"/>
          <a:cs typeface="Myriad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Myriad Pro"/>
          <a:ea typeface="Myriad Pro"/>
          <a:cs typeface="Myriad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Myriad Pro"/>
          <a:ea typeface="Myriad Pro"/>
          <a:cs typeface="Myriad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Myriad Pro"/>
          <a:ea typeface="Myriad Pro"/>
          <a:cs typeface="Myriad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Myriad Pro"/>
          <a:ea typeface="Myriad Pro"/>
          <a:cs typeface="Myriad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Myriad Pro"/>
          <a:ea typeface="Myriad Pro"/>
          <a:cs typeface="Myriad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Myriad Pro"/>
          <a:ea typeface="Myriad Pro"/>
          <a:cs typeface="Myriad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yriad Pro"/>
          <a:ea typeface="Myriad Pro"/>
          <a:cs typeface="Myriad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yriad Pro"/>
          <a:ea typeface="Myriad Pro"/>
          <a:cs typeface="Myriad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Myriad Pro"/>
          <a:ea typeface="Myriad Pro"/>
          <a:cs typeface="Myriad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Myriad Pro"/>
          <a:ea typeface="Myriad Pro"/>
          <a:cs typeface="Myriad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Myriad Pro"/>
          <a:ea typeface="Myriad Pro"/>
          <a:cs typeface="Myriad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Myriad Pro"/>
          <a:ea typeface="Myriad Pro"/>
          <a:cs typeface="Myriad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Myriad Pro"/>
          <a:ea typeface="Myriad Pro"/>
          <a:cs typeface="Myriad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Myriad Pro"/>
          <a:ea typeface="Myriad Pro"/>
          <a:cs typeface="Myriad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yriad Pro"/>
          <a:ea typeface="Myriad Pro"/>
          <a:cs typeface="Myriad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Myriad Pro"/>
          <a:ea typeface="Myriad Pro"/>
          <a:cs typeface="Myriad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Myriad Pro"/>
          <a:ea typeface="Myriad Pro"/>
          <a:cs typeface="Myriad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uba\AppData\Local\Microsoft\Windows\INetCache\Content.Outlook\8SE36N7A\customer%20try%20with%20voice%20phishing%20condition%20from%20Mar%2001-07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Sheet4!$J$22</c:f>
              <c:strCache>
                <c:ptCount val="1"/>
                <c:pt idx="0">
                  <c:v>Volume(Bil USD)</c:v>
                </c:pt>
              </c:strCache>
            </c:strRef>
          </c:tx>
          <c:spPr>
            <a:ln w="25400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solidFill>
                <a:schemeClr val="accent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Sheet4!$K$20:$O$20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Sheet4!$K$22:$O$22</c:f>
              <c:numCache>
                <c:formatCode>_-[$$-409]* #,##0.00_ ;_-[$$-409]* \-#,##0.00\ ;_-[$$-409]* "-"??_ ;_-@_ </c:formatCode>
                <c:ptCount val="5"/>
                <c:pt idx="0">
                  <c:v>0.01</c:v>
                </c:pt>
                <c:pt idx="1">
                  <c:v>0.38</c:v>
                </c:pt>
                <c:pt idx="2">
                  <c:v>0.4</c:v>
                </c:pt>
                <c:pt idx="3">
                  <c:v>1</c:v>
                </c:pt>
                <c:pt idx="4">
                  <c:v>1.35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2D-4152-806D-4508FB41565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1942922664"/>
        <c:axId val="1942913152"/>
      </c:lineChart>
      <c:catAx>
        <c:axId val="1942922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3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2913152"/>
        <c:crosses val="autoZero"/>
        <c:auto val="1"/>
        <c:lblAlgn val="ctr"/>
        <c:lblOffset val="100"/>
        <c:noMultiLvlLbl val="0"/>
      </c:catAx>
      <c:valAx>
        <c:axId val="1942913152"/>
        <c:scaling>
          <c:orientation val="minMax"/>
        </c:scaling>
        <c:delete val="1"/>
        <c:axPos val="l"/>
        <c:numFmt formatCode="_-[$$-409]* #,##0.00_ ;_-[$$-409]* \-#,##0.00\ ;_-[$$-409]* &quot;-&quot;??_ ;_-@_ " sourceLinked="1"/>
        <c:majorTickMark val="none"/>
        <c:minorTickMark val="none"/>
        <c:tickLblPos val="nextTo"/>
        <c:crossAx val="1942922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lt1">
          <a:lumMod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2.9616199999999999E-2"/>
          <c:y val="2.48285E-2"/>
          <c:w val="0.94076800000000005"/>
          <c:h val="0.77618500000000001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E1C24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2A44-4923-88F9-BD7AA871B0E7}"/>
              </c:ext>
            </c:extLst>
          </c:dPt>
          <c:dPt>
            <c:idx val="1"/>
            <c:bubble3D val="0"/>
            <c:spPr>
              <a:solidFill>
                <a:srgbClr val="A6A6A6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A44-4923-88F9-BD7AA871B0E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2A44-4923-88F9-BD7AA871B0E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2A44-4923-88F9-BD7AA871B0E7}"/>
              </c:ext>
            </c:extLst>
          </c:dPt>
          <c:dLbls>
            <c:dLbl>
              <c:idx val="0"/>
              <c:numFmt formatCode="0.0%" sourceLinked="0"/>
              <c:spPr/>
              <c:txPr>
                <a:bodyPr/>
                <a:lstStyle/>
                <a:p>
                  <a:pPr>
                    <a:defRPr sz="2000" b="1" i="0" u="none" strike="noStrike">
                      <a:solidFill>
                        <a:srgbClr val="FFFFFF"/>
                      </a:solidFill>
                      <a:latin typeface="Myriad Pro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2A44-4923-88F9-BD7AA871B0E7}"/>
                </c:ext>
              </c:extLst>
            </c:dLbl>
            <c:dLbl>
              <c:idx val="1"/>
              <c:numFmt formatCode="0.0%" sourceLinked="0"/>
              <c:spPr/>
              <c:txPr>
                <a:bodyPr/>
                <a:lstStyle/>
                <a:p>
                  <a:pPr>
                    <a:defRPr sz="2000" b="1" i="0" u="none" strike="noStrike">
                      <a:solidFill>
                        <a:srgbClr val="FFFFFF"/>
                      </a:solidFill>
                      <a:latin typeface="Myriad Pro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373347607944184"/>
                      <c:h val="0.1644743213921886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A44-4923-88F9-BD7AA871B0E7}"/>
                </c:ext>
              </c:extLst>
            </c:dLbl>
            <c:dLbl>
              <c:idx val="2"/>
              <c:numFmt formatCode="0.0%" sourceLinked="0"/>
              <c:spPr/>
              <c:txPr>
                <a:bodyPr/>
                <a:lstStyle/>
                <a:p>
                  <a:pPr>
                    <a:defRPr sz="2000" b="1" i="0" u="none" strike="noStrike">
                      <a:solidFill>
                        <a:srgbClr val="FFFFFF"/>
                      </a:solidFill>
                      <a:latin typeface="Myriad Pro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2A44-4923-88F9-BD7AA871B0E7}"/>
                </c:ext>
              </c:extLst>
            </c:dLbl>
            <c:dLbl>
              <c:idx val="3"/>
              <c:numFmt formatCode="0" sourceLinked="0"/>
              <c:spPr/>
              <c:txPr>
                <a:bodyPr/>
                <a:lstStyle/>
                <a:p>
                  <a:pPr>
                    <a:defRPr sz="2000" b="1" i="0" u="none" strike="noStrike">
                      <a:solidFill>
                        <a:srgbClr val="FFFFFF"/>
                      </a:solidFill>
                      <a:latin typeface="Myriad Pro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A44-4923-88F9-BD7AA871B0E7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 i="0" u="none" strike="noStrike">
                    <a:solidFill>
                      <a:srgbClr val="FFFFFF"/>
                    </a:solidFill>
                    <a:latin typeface="Myriad Pro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>
                  <a:solidFill>
                    <a:srgbClr val="A6A6A6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GME</c:v>
                </c:pt>
                <c:pt idx="1">
                  <c:v>Others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0.1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A44-4923-88F9-BD7AA871B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9.7607299999999994E-2"/>
          <c:y val="0.85870199999999997"/>
          <c:w val="0.68819900000000001"/>
          <c:h val="0.141298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000" b="0" i="0" u="none" strike="noStrike">
              <a:solidFill>
                <a:srgbClr val="595959"/>
              </a:solidFill>
              <a:latin typeface="Myriad Pro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8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defRPr sz="900" kern="1200" spc="3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lumMod val="85000"/>
          </a:schemeClr>
        </a:solidFill>
        <a:round/>
      </a:ln>
    </cs:spPr>
    <cs:defRPr sz="1000" kern="1200"/>
  </cs:chartArea>
  <cs:dataLabel>
    <cs:lnRef idx="0"/>
    <cs:fillRef idx="0">
      <cs:styleClr val="0"/>
    </cs:fillRef>
    <cs:effectRef idx="0"/>
    <cs:fontRef idx="minor">
      <a:schemeClr val="lt1"/>
    </cs:fontRef>
    <cs:spPr>
      <a:solidFill>
        <a:schemeClr val="phClr"/>
      </a:solidFill>
    </cs:spPr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5400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6" algn="ctr">
              <a:buSzTx/>
              <a:buFontTx/>
              <a:buNone/>
              <a:defRPr sz="2400"/>
            </a:lvl2pPr>
            <a:lvl3pPr marL="0" indent="914411" algn="ctr">
              <a:buSzTx/>
              <a:buFontTx/>
              <a:buNone/>
              <a:defRPr sz="2400"/>
            </a:lvl3pPr>
            <a:lvl4pPr marL="0" indent="1371616" algn="ctr">
              <a:buSzTx/>
              <a:buFontTx/>
              <a:buNone/>
              <a:defRPr sz="2400"/>
            </a:lvl4pPr>
            <a:lvl5pPr marL="0" indent="182882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6" algn="ctr">
              <a:buSzTx/>
              <a:buFontTx/>
              <a:buNone/>
              <a:defRPr sz="2400"/>
            </a:lvl2pPr>
            <a:lvl3pPr marL="0" indent="914411" algn="ctr">
              <a:buSzTx/>
              <a:buFontTx/>
              <a:buNone/>
              <a:defRPr sz="2400"/>
            </a:lvl3pPr>
            <a:lvl4pPr marL="0" indent="1371616" algn="ctr">
              <a:buSzTx/>
              <a:buFontTx/>
              <a:buNone/>
              <a:defRPr sz="2400"/>
            </a:lvl4pPr>
            <a:lvl5pPr marL="0" indent="182882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315D4FD-9E4D-4319-A932-C2A0F51547F8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 </a:t>
            </a:r>
            <a:fld id="{89D66A90-F78D-4DA7-8FC5-87A7CA555E54}" type="slidenum">
              <a:rPr lang="en-US" smtClean="0"/>
              <a:pPr/>
              <a:t>‹#›</a:t>
            </a:fld>
            <a:r>
              <a:rPr lang="en-US" dirty="0"/>
              <a:t> of 26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7432F1-DE31-48B2-B7A5-794EAA0E7A75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 </a:t>
            </a:r>
            <a:fld id="{89D66A90-F78D-4DA7-8FC5-87A7CA555E54}" type="slidenum">
              <a:rPr lang="en-US" smtClean="0"/>
              <a:pPr/>
              <a:t>‹#›</a:t>
            </a:fld>
            <a:r>
              <a:rPr lang="en-US" dirty="0"/>
              <a:t> of 26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831852" y="1709738"/>
            <a:ext cx="105156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2" y="4589464"/>
            <a:ext cx="105156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6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11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16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2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66A20C2-A026-44D6-B7FF-6CDF85EB3AB1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 </a:t>
            </a:r>
            <a:fld id="{89D66A90-F78D-4DA7-8FC5-87A7CA555E54}" type="slidenum">
              <a:rPr lang="en-US" smtClean="0"/>
              <a:pPr/>
              <a:t>‹#›</a:t>
            </a:fld>
            <a:r>
              <a:rPr lang="en-US" dirty="0"/>
              <a:t> of 26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CF6D4B-5A25-4ED9-A4B3-93092B098104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 </a:t>
            </a:r>
            <a:fld id="{89D66A90-F78D-4DA7-8FC5-87A7CA555E54}" type="slidenum">
              <a:rPr lang="en-US" smtClean="0"/>
              <a:pPr/>
              <a:t>‹#›</a:t>
            </a:fld>
            <a:r>
              <a:rPr lang="en-US" dirty="0"/>
              <a:t> of 26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8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6">
              <a:buSzTx/>
              <a:buFontTx/>
              <a:buNone/>
              <a:defRPr sz="2400" b="1"/>
            </a:lvl2pPr>
            <a:lvl3pPr marL="0" indent="914411">
              <a:buSzTx/>
              <a:buFontTx/>
              <a:buNone/>
              <a:defRPr sz="2400" b="1"/>
            </a:lvl3pPr>
            <a:lvl4pPr marL="0" indent="1371616">
              <a:buSzTx/>
              <a:buFontTx/>
              <a:buNone/>
              <a:defRPr sz="2400" b="1"/>
            </a:lvl4pPr>
            <a:lvl5pPr marL="0" indent="1828823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1" y="1681163"/>
            <a:ext cx="5183189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4F128-239F-4BBF-9535-14995A178E5F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 </a:t>
            </a:r>
            <a:fld id="{89D66A90-F78D-4DA7-8FC5-87A7CA555E54}" type="slidenum">
              <a:rPr lang="en-US" smtClean="0"/>
              <a:pPr/>
              <a:t>‹#›</a:t>
            </a:fld>
            <a:r>
              <a:rPr lang="en-US" dirty="0"/>
              <a:t> of 26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2811A85-A0B8-46BD-ADD4-79142157FCDE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 </a:t>
            </a:r>
            <a:fld id="{89D66A90-F78D-4DA7-8FC5-87A7CA555E54}" type="slidenum">
              <a:rPr lang="en-US" smtClean="0"/>
              <a:pPr/>
              <a:t>‹#›</a:t>
            </a:fld>
            <a:r>
              <a:rPr lang="en-US" dirty="0"/>
              <a:t> of 26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87F2C35-8B59-4654-8DBB-888FBF5884C0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 </a:t>
            </a:r>
            <a:fld id="{89D66A90-F78D-4DA7-8FC5-87A7CA555E54}" type="slidenum">
              <a:rPr lang="en-US" smtClean="0"/>
              <a:pPr/>
              <a:t>‹#›</a:t>
            </a:fld>
            <a:r>
              <a:rPr lang="en-US" dirty="0"/>
              <a:t> of 26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5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65" indent="-261260">
              <a:defRPr sz="3200"/>
            </a:lvl2pPr>
            <a:lvl3pPr marL="1219214" indent="-304803">
              <a:defRPr sz="3200"/>
            </a:lvl3pPr>
            <a:lvl4pPr marL="1737381" indent="-365764">
              <a:defRPr sz="3200"/>
            </a:lvl4pPr>
            <a:lvl5pPr marL="2194587" indent="-365764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90" y="2057400"/>
            <a:ext cx="3932236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C5158-DE02-48EF-83CB-B705F091A059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 </a:t>
            </a:r>
            <a:fld id="{89D66A90-F78D-4DA7-8FC5-87A7CA555E54}" type="slidenum">
              <a:rPr lang="en-US" smtClean="0"/>
              <a:pPr/>
              <a:t>‹#›</a:t>
            </a:fld>
            <a:r>
              <a:rPr lang="en-US" dirty="0"/>
              <a:t> of 26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64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90" y="2057400"/>
            <a:ext cx="3932236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6">
              <a:buSzTx/>
              <a:buFontTx/>
              <a:buNone/>
              <a:defRPr sz="1600"/>
            </a:lvl2pPr>
            <a:lvl3pPr marL="0" indent="914411">
              <a:buSzTx/>
              <a:buFontTx/>
              <a:buNone/>
              <a:defRPr sz="1600"/>
            </a:lvl3pPr>
            <a:lvl4pPr marL="0" indent="1371616">
              <a:buSzTx/>
              <a:buFontTx/>
              <a:buNone/>
              <a:defRPr sz="1600"/>
            </a:lvl4pPr>
            <a:lvl5pPr marL="0" indent="182882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648CF-592F-4411-ACB1-DB92B17EC5C5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 </a:t>
            </a:r>
            <a:fld id="{89D66A90-F78D-4DA7-8FC5-87A7CA555E54}" type="slidenum">
              <a:rPr lang="en-US" smtClean="0"/>
              <a:pPr/>
              <a:t>‹#›</a:t>
            </a:fld>
            <a:r>
              <a:rPr lang="en-US" dirty="0"/>
              <a:t> of 26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2DE037-945A-4227-99A0-7820A347297D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 </a:t>
            </a:r>
            <a:fld id="{89D66A90-F78D-4DA7-8FC5-87A7CA555E54}" type="slidenum">
              <a:rPr lang="en-US" smtClean="0"/>
              <a:pPr/>
              <a:t>‹#›</a:t>
            </a:fld>
            <a:r>
              <a:rPr lang="en-US" dirty="0"/>
              <a:t> of 26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2" y="1709738"/>
            <a:ext cx="105156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2" y="4589464"/>
            <a:ext cx="105156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6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11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16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2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07AB377-DD69-465D-95BB-8897BAD52658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 </a:t>
            </a:r>
            <a:fld id="{89D66A90-F78D-4DA7-8FC5-87A7CA555E54}" type="slidenum">
              <a:rPr lang="en-US" smtClean="0"/>
              <a:pPr/>
              <a:t>‹#›</a:t>
            </a:fld>
            <a:r>
              <a:rPr lang="en-US" dirty="0"/>
              <a:t> of 26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00F63FE-2CF3-43E6-943A-15F4E37A2452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 </a:t>
            </a:r>
            <a:fld id="{89D66A90-F78D-4DA7-8FC5-87A7CA555E54}" type="slidenum">
              <a:rPr lang="en-US" smtClean="0"/>
              <a:pPr/>
              <a:t>‹#›</a:t>
            </a:fld>
            <a:r>
              <a:rPr lang="en-US" dirty="0"/>
              <a:t> of 26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8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6">
              <a:buSzTx/>
              <a:buFontTx/>
              <a:buNone/>
              <a:defRPr sz="2400" b="1"/>
            </a:lvl2pPr>
            <a:lvl3pPr marL="0" indent="914411">
              <a:buSzTx/>
              <a:buFontTx/>
              <a:buNone/>
              <a:defRPr sz="2400" b="1"/>
            </a:lvl3pPr>
            <a:lvl4pPr marL="0" indent="1371616">
              <a:buSzTx/>
              <a:buFontTx/>
              <a:buNone/>
              <a:defRPr sz="2400" b="1"/>
            </a:lvl4pPr>
            <a:lvl5pPr marL="0" indent="1828823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1" y="1681163"/>
            <a:ext cx="5183189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19338-1830-4BB2-B423-591D54440870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 </a:t>
            </a:r>
            <a:fld id="{89D66A90-F78D-4DA7-8FC5-87A7CA555E54}" type="slidenum">
              <a:rPr lang="en-US" smtClean="0"/>
              <a:pPr/>
              <a:t>‹#›</a:t>
            </a:fld>
            <a:r>
              <a:rPr lang="en-US" dirty="0"/>
              <a:t> of 26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6578571-5A0A-4B11-A6C6-419CC6749863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 </a:t>
            </a:r>
            <a:fld id="{89D66A90-F78D-4DA7-8FC5-87A7CA555E54}" type="slidenum">
              <a:rPr lang="en-US" smtClean="0"/>
              <a:pPr/>
              <a:t>‹#›</a:t>
            </a:fld>
            <a:r>
              <a:rPr lang="en-US" dirty="0"/>
              <a:t> of 26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C309FDE-D239-4646-B632-B8C5BDDE552F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 </a:t>
            </a:r>
            <a:fld id="{89D66A90-F78D-4DA7-8FC5-87A7CA555E54}" type="slidenum">
              <a:rPr lang="en-US" smtClean="0"/>
              <a:pPr/>
              <a:t>‹#›</a:t>
            </a:fld>
            <a:r>
              <a:rPr lang="en-US" dirty="0"/>
              <a:t> of 26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65" indent="-261260">
              <a:defRPr sz="3200"/>
            </a:lvl2pPr>
            <a:lvl3pPr marL="1219214" indent="-304803">
              <a:defRPr sz="3200"/>
            </a:lvl3pPr>
            <a:lvl4pPr marL="1737381" indent="-365764">
              <a:defRPr sz="3200"/>
            </a:lvl4pPr>
            <a:lvl5pPr marL="2194587" indent="-365764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90" y="2057400"/>
            <a:ext cx="3932236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83CA3-BE92-4CEE-9CAD-157CDDCED961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 </a:t>
            </a:r>
            <a:fld id="{89D66A90-F78D-4DA7-8FC5-87A7CA555E54}" type="slidenum">
              <a:rPr lang="en-US" smtClean="0"/>
              <a:pPr/>
              <a:t>‹#›</a:t>
            </a:fld>
            <a:r>
              <a:rPr lang="en-US" dirty="0"/>
              <a:t> of 26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90" y="2057400"/>
            <a:ext cx="3932236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6">
              <a:buSzTx/>
              <a:buFontTx/>
              <a:buNone/>
              <a:defRPr sz="1600"/>
            </a:lvl2pPr>
            <a:lvl3pPr marL="0" indent="914411">
              <a:buSzTx/>
              <a:buFontTx/>
              <a:buNone/>
              <a:defRPr sz="1600"/>
            </a:lvl3pPr>
            <a:lvl4pPr marL="0" indent="1371616">
              <a:buSzTx/>
              <a:buFontTx/>
              <a:buNone/>
              <a:defRPr sz="1600"/>
            </a:lvl4pPr>
            <a:lvl5pPr marL="0" indent="182882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96F6D-6232-4A63-9AFA-8178E9D2E18C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 </a:t>
            </a:r>
            <a:fld id="{89D66A90-F78D-4DA7-8FC5-87A7CA555E54}" type="slidenum">
              <a:rPr lang="en-US" smtClean="0"/>
              <a:pPr/>
              <a:t>‹#›</a:t>
            </a:fld>
            <a:r>
              <a:rPr lang="en-US" dirty="0"/>
              <a:t> of 26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2" y="365125"/>
            <a:ext cx="1051560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2" y="1825625"/>
            <a:ext cx="105156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1497" y="6556057"/>
            <a:ext cx="260504" cy="23876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l" defTabSz="91441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1pPr>
      <a:lvl2pPr marL="0" marR="0" indent="0" algn="l" defTabSz="91441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2pPr>
      <a:lvl3pPr marL="0" marR="0" indent="0" algn="l" defTabSz="91441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3pPr>
      <a:lvl4pPr marL="0" marR="0" indent="0" algn="l" defTabSz="91441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4pPr>
      <a:lvl5pPr marL="0" marR="0" indent="0" algn="l" defTabSz="91441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5pPr>
      <a:lvl6pPr marL="0" marR="0" indent="0" algn="l" defTabSz="91441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6pPr>
      <a:lvl7pPr marL="0" marR="0" indent="0" algn="l" defTabSz="91441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7pPr>
      <a:lvl8pPr marL="0" marR="0" indent="0" algn="l" defTabSz="91441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8pPr>
      <a:lvl9pPr marL="0" marR="0" indent="0" algn="l" defTabSz="91441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9pPr>
    </p:titleStyle>
    <p:bodyStyle>
      <a:lvl1pPr marL="228603" marR="0" indent="-228603" algn="l" defTabSz="914411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1pPr>
      <a:lvl2pPr marL="723908" marR="0" indent="-266703" algn="l" defTabSz="914411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2pPr>
      <a:lvl3pPr marL="1234455" marR="0" indent="-320044" algn="l" defTabSz="914411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3pPr>
      <a:lvl4pPr marL="1727221" marR="0" indent="-355604" algn="l" defTabSz="914411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4pPr>
      <a:lvl5pPr marL="2184427" marR="0" indent="-355604" algn="l" defTabSz="914411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5pPr>
      <a:lvl6pPr marL="2641633" marR="0" indent="-355604" algn="l" defTabSz="914411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6pPr>
      <a:lvl7pPr marL="3098838" marR="0" indent="-355604" algn="l" defTabSz="914411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7pPr>
      <a:lvl8pPr marL="3556044" marR="0" indent="-355605" algn="l" defTabSz="914411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8pPr>
      <a:lvl9pPr marL="4013249" marR="0" indent="-355604" algn="l" defTabSz="914411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yriad Pro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yriad Pro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yriad Pro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yriad Pro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yriad Pro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yriad Pro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yriad Pro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yriad Pro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yriad Pr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18" Type="http://schemas.openxmlformats.org/officeDocument/2006/relationships/image" Target="../media/image3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17" Type="http://schemas.openxmlformats.org/officeDocument/2006/relationships/image" Target="../media/image31.jpeg"/><Relationship Id="rId2" Type="http://schemas.openxmlformats.org/officeDocument/2006/relationships/image" Target="../media/image3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직사각형 3"/>
          <p:cNvSpPr txBox="1"/>
          <p:nvPr/>
        </p:nvSpPr>
        <p:spPr>
          <a:xfrm>
            <a:off x="-82278" y="6418199"/>
            <a:ext cx="341983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r>
              <a:rPr dirty="0"/>
              <a:t>2022.</a:t>
            </a:r>
            <a:r>
              <a:rPr lang="en-US" dirty="0"/>
              <a:t>09</a:t>
            </a:r>
            <a:r>
              <a:rPr dirty="0"/>
              <a:t>.</a:t>
            </a:r>
            <a:r>
              <a:rPr lang="en-US" dirty="0"/>
              <a:t>19 By Subash</a:t>
            </a:r>
            <a:endParaRPr dirty="0"/>
          </a:p>
        </p:txBody>
      </p:sp>
      <p:sp>
        <p:nvSpPr>
          <p:cNvPr id="176" name="직사각형 6"/>
          <p:cNvSpPr txBox="1"/>
          <p:nvPr/>
        </p:nvSpPr>
        <p:spPr>
          <a:xfrm>
            <a:off x="596593" y="3727756"/>
            <a:ext cx="8267700" cy="1446550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63794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sz="4400" dirty="0">
                <a:solidFill>
                  <a:schemeClr val="tx1"/>
                </a:solidFill>
              </a:rPr>
              <a:t>Toss GME Cooperation</a:t>
            </a:r>
          </a:p>
          <a:p>
            <a:pPr algn="l"/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Toss | Partech">
            <a:extLst>
              <a:ext uri="{FF2B5EF4-FFF2-40B4-BE49-F238E27FC236}">
                <a16:creationId xmlns:a16="http://schemas.microsoft.com/office/drawing/2014/main" id="{F70303A2-4F6A-912D-3C93-1FAD72A7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475" y="1683694"/>
            <a:ext cx="3476625" cy="21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TextBox 10"/>
          <p:cNvSpPr txBox="1"/>
          <p:nvPr/>
        </p:nvSpPr>
        <p:spPr>
          <a:xfrm>
            <a:off x="375075" y="889705"/>
            <a:ext cx="6120826" cy="492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/>
            </a:pPr>
            <a:r>
              <a:t>1) Business Result</a:t>
            </a:r>
          </a:p>
        </p:txBody>
      </p:sp>
      <p:grpSp>
        <p:nvGrpSpPr>
          <p:cNvPr id="657" name="Group 19"/>
          <p:cNvGrpSpPr/>
          <p:nvPr/>
        </p:nvGrpSpPr>
        <p:grpSpPr>
          <a:xfrm>
            <a:off x="0" y="6578354"/>
            <a:ext cx="12192001" cy="173112"/>
            <a:chOff x="0" y="0"/>
            <a:chExt cx="12192000" cy="173111"/>
          </a:xfrm>
        </p:grpSpPr>
        <p:sp>
          <p:nvSpPr>
            <p:cNvPr id="653" name="Straight Connector 5"/>
            <p:cNvSpPr/>
            <p:nvPr/>
          </p:nvSpPr>
          <p:spPr>
            <a:xfrm>
              <a:off x="0" y="0"/>
              <a:ext cx="12192001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4" name="Straight Connector 6"/>
            <p:cNvSpPr/>
            <p:nvPr/>
          </p:nvSpPr>
          <p:spPr>
            <a:xfrm>
              <a:off x="5334001" y="136123"/>
              <a:ext cx="841899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5" name="Straight Connector 9"/>
            <p:cNvSpPr/>
            <p:nvPr/>
          </p:nvSpPr>
          <p:spPr>
            <a:xfrm>
              <a:off x="5502677" y="173111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6" name="Straight Connector 11"/>
            <p:cNvSpPr/>
            <p:nvPr/>
          </p:nvSpPr>
          <p:spPr>
            <a:xfrm>
              <a:off x="5502677" y="94696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59" name="Business Plan"/>
          <p:cNvSpPr txBox="1"/>
          <p:nvPr/>
        </p:nvSpPr>
        <p:spPr>
          <a:xfrm>
            <a:off x="3310468" y="15505"/>
            <a:ext cx="7002877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IV. a) GME’s Money Transfer Growth </a:t>
            </a:r>
            <a:endParaRPr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5DA6A8B-DDEE-4973-86CB-0FE4084234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7282844"/>
              </p:ext>
            </p:extLst>
          </p:nvPr>
        </p:nvGraphicFramePr>
        <p:xfrm>
          <a:off x="1336060" y="1518589"/>
          <a:ext cx="9334988" cy="4617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roup 19"/>
          <p:cNvGrpSpPr/>
          <p:nvPr/>
        </p:nvGrpSpPr>
        <p:grpSpPr>
          <a:xfrm>
            <a:off x="0" y="6578354"/>
            <a:ext cx="12192001" cy="173112"/>
            <a:chOff x="0" y="0"/>
            <a:chExt cx="12192000" cy="173111"/>
          </a:xfrm>
        </p:grpSpPr>
        <p:sp>
          <p:nvSpPr>
            <p:cNvPr id="661" name="Straight Connector 5"/>
            <p:cNvSpPr/>
            <p:nvPr/>
          </p:nvSpPr>
          <p:spPr>
            <a:xfrm>
              <a:off x="0" y="0"/>
              <a:ext cx="12192001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2" name="Straight Connector 6"/>
            <p:cNvSpPr/>
            <p:nvPr/>
          </p:nvSpPr>
          <p:spPr>
            <a:xfrm>
              <a:off x="5334001" y="136123"/>
              <a:ext cx="841899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3" name="Straight Connector 9"/>
            <p:cNvSpPr/>
            <p:nvPr/>
          </p:nvSpPr>
          <p:spPr>
            <a:xfrm>
              <a:off x="5502677" y="173111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4" name="Straight Connector 11"/>
            <p:cNvSpPr/>
            <p:nvPr/>
          </p:nvSpPr>
          <p:spPr>
            <a:xfrm>
              <a:off x="5502677" y="94696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668" name="Group 1"/>
          <p:cNvGrpSpPr/>
          <p:nvPr/>
        </p:nvGrpSpPr>
        <p:grpSpPr>
          <a:xfrm>
            <a:off x="1381207" y="1831253"/>
            <a:ext cx="8948345" cy="4360525"/>
            <a:chOff x="-97928" y="0"/>
            <a:chExt cx="8948343" cy="4360523"/>
          </a:xfrm>
        </p:grpSpPr>
        <p:graphicFrame>
          <p:nvGraphicFramePr>
            <p:cNvPr id="666" name="Chart 3"/>
            <p:cNvGraphicFramePr/>
            <p:nvPr>
              <p:extLst>
                <p:ext uri="{D42A27DB-BD31-4B8C-83A1-F6EECF244321}">
                  <p14:modId xmlns:p14="http://schemas.microsoft.com/office/powerpoint/2010/main" val="453430735"/>
                </p:ext>
              </p:extLst>
            </p:nvPr>
          </p:nvGraphicFramePr>
          <p:xfrm>
            <a:off x="-97928" y="416347"/>
            <a:ext cx="3306569" cy="39441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67" name="TextBox 12"/>
            <p:cNvSpPr txBox="1"/>
            <p:nvPr/>
          </p:nvSpPr>
          <p:spPr>
            <a:xfrm>
              <a:off x="1262775" y="0"/>
              <a:ext cx="7587640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 b="1">
                  <a:solidFill>
                    <a:srgbClr val="EE1C24"/>
                  </a:solidFill>
                </a:defRPr>
              </a:lvl1pPr>
            </a:lstStyle>
            <a:p>
              <a:r>
                <a:rPr dirty="0"/>
                <a:t>Aiming at USD </a:t>
              </a:r>
              <a:r>
                <a:rPr lang="en-US" dirty="0"/>
                <a:t>4</a:t>
              </a:r>
              <a:r>
                <a:rPr dirty="0"/>
                <a:t> Bil (202</a:t>
              </a:r>
              <a:r>
                <a:rPr lang="en-US" dirty="0"/>
                <a:t>4)</a:t>
              </a:r>
              <a:endParaRPr dirty="0"/>
            </a:p>
          </p:txBody>
        </p:sp>
      </p:grpSp>
      <p:sp>
        <p:nvSpPr>
          <p:cNvPr id="669" name="TextBox 13"/>
          <p:cNvSpPr txBox="1"/>
          <p:nvPr/>
        </p:nvSpPr>
        <p:spPr>
          <a:xfrm>
            <a:off x="384128" y="880651"/>
            <a:ext cx="6120826" cy="492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 b="1"/>
            </a:lvl1pPr>
          </a:lstStyle>
          <a:p>
            <a:r>
              <a:t>2) Future Plan</a:t>
            </a:r>
          </a:p>
        </p:txBody>
      </p:sp>
      <p:sp>
        <p:nvSpPr>
          <p:cNvPr id="670" name="Text Box 45"/>
          <p:cNvSpPr txBox="1"/>
          <p:nvPr/>
        </p:nvSpPr>
        <p:spPr>
          <a:xfrm>
            <a:off x="5053263" y="3419589"/>
            <a:ext cx="6399702" cy="1348953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0957" tIns="60957" rIns="60957" bIns="60957" anchor="ctr">
            <a:spAutoFit/>
          </a:bodyPr>
          <a:lstStyle/>
          <a:p>
            <a:pPr marL="285750" lvl="1" indent="171450">
              <a:lnSpc>
                <a:spcPct val="150000"/>
              </a:lnSpc>
              <a:spcBef>
                <a:spcPts val="1400"/>
              </a:spcBef>
              <a:defRPr sz="2400" b="1"/>
            </a:pPr>
            <a:r>
              <a:rPr dirty="0"/>
              <a:t>Remittance market size :  USD 40 Bil</a:t>
            </a:r>
            <a:endParaRPr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285750" lvl="1" indent="171450">
              <a:lnSpc>
                <a:spcPct val="150000"/>
              </a:lnSpc>
              <a:spcBef>
                <a:spcPts val="1400"/>
              </a:spcBef>
              <a:defRPr sz="2400" b="1"/>
            </a:pPr>
            <a:r>
              <a:rPr dirty="0"/>
              <a:t>GME target size	           :  USD </a:t>
            </a:r>
            <a:r>
              <a:rPr lang="en-US" dirty="0"/>
              <a:t>4</a:t>
            </a:r>
            <a:r>
              <a:rPr dirty="0"/>
              <a:t> Bil (</a:t>
            </a:r>
            <a:r>
              <a:rPr lang="en-US" dirty="0"/>
              <a:t>10</a:t>
            </a:r>
            <a:r>
              <a:rPr dirty="0"/>
              <a:t>%)</a:t>
            </a:r>
          </a:p>
        </p:txBody>
      </p:sp>
      <p:sp>
        <p:nvSpPr>
          <p:cNvPr id="14" name="Business Plan">
            <a:extLst>
              <a:ext uri="{FF2B5EF4-FFF2-40B4-BE49-F238E27FC236}">
                <a16:creationId xmlns:a16="http://schemas.microsoft.com/office/drawing/2014/main" id="{4A6E3061-BA08-4D99-90AE-438BEEE1EBBE}"/>
              </a:ext>
            </a:extLst>
          </p:cNvPr>
          <p:cNvSpPr txBox="1"/>
          <p:nvPr/>
        </p:nvSpPr>
        <p:spPr>
          <a:xfrm>
            <a:off x="3881584" y="82343"/>
            <a:ext cx="7036540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IV. b) GME’s Money Transfer Growth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roup 19"/>
          <p:cNvGrpSpPr/>
          <p:nvPr/>
        </p:nvGrpSpPr>
        <p:grpSpPr>
          <a:xfrm>
            <a:off x="0" y="6578354"/>
            <a:ext cx="12192001" cy="173112"/>
            <a:chOff x="0" y="0"/>
            <a:chExt cx="12192000" cy="173111"/>
          </a:xfrm>
        </p:grpSpPr>
        <p:sp>
          <p:nvSpPr>
            <p:cNvPr id="661" name="Straight Connector 5"/>
            <p:cNvSpPr/>
            <p:nvPr/>
          </p:nvSpPr>
          <p:spPr>
            <a:xfrm>
              <a:off x="0" y="0"/>
              <a:ext cx="12192001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2" name="Straight Connector 6"/>
            <p:cNvSpPr/>
            <p:nvPr/>
          </p:nvSpPr>
          <p:spPr>
            <a:xfrm>
              <a:off x="5334001" y="136123"/>
              <a:ext cx="841899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3" name="Straight Connector 9"/>
            <p:cNvSpPr/>
            <p:nvPr/>
          </p:nvSpPr>
          <p:spPr>
            <a:xfrm>
              <a:off x="5502677" y="173111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4" name="Straight Connector 11"/>
            <p:cNvSpPr/>
            <p:nvPr/>
          </p:nvSpPr>
          <p:spPr>
            <a:xfrm>
              <a:off x="5502677" y="94696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" name="Business Plan">
            <a:extLst>
              <a:ext uri="{FF2B5EF4-FFF2-40B4-BE49-F238E27FC236}">
                <a16:creationId xmlns:a16="http://schemas.microsoft.com/office/drawing/2014/main" id="{4A6E3061-BA08-4D99-90AE-438BEEE1EBBE}"/>
              </a:ext>
            </a:extLst>
          </p:cNvPr>
          <p:cNvSpPr txBox="1"/>
          <p:nvPr/>
        </p:nvSpPr>
        <p:spPr>
          <a:xfrm>
            <a:off x="3881584" y="82343"/>
            <a:ext cx="567559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V. Toss &amp; GME’s Cooperation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08203-8B95-4C30-F8DB-3AAF698DED7D}"/>
              </a:ext>
            </a:extLst>
          </p:cNvPr>
          <p:cNvSpPr txBox="1"/>
          <p:nvPr/>
        </p:nvSpPr>
        <p:spPr>
          <a:xfrm>
            <a:off x="759350" y="1308098"/>
            <a:ext cx="10833100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yriad Pro"/>
                <a:ea typeface="Myriad Pro"/>
                <a:cs typeface="Myriad Pro"/>
                <a:sym typeface="Myriad Pro"/>
              </a:rPr>
              <a:t>GME will use the Single QR Payment API provided by Toss to provide QR Payment service targeting 2 Mil Foreigners staying in Korea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3200" b="1" dirty="0"/>
              <a:t>GME has QR partner in countries such as Nepal, Mongolia, GME can provide the capability for overseas QR payment to Toss 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yriad Pro"/>
              <a:ea typeface="Myriad Pro"/>
              <a:cs typeface="Myriad Pro"/>
              <a:sym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13502803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roup 19"/>
          <p:cNvGrpSpPr/>
          <p:nvPr/>
        </p:nvGrpSpPr>
        <p:grpSpPr>
          <a:xfrm>
            <a:off x="0" y="6578354"/>
            <a:ext cx="12192001" cy="173112"/>
            <a:chOff x="0" y="0"/>
            <a:chExt cx="12192000" cy="173111"/>
          </a:xfrm>
        </p:grpSpPr>
        <p:sp>
          <p:nvSpPr>
            <p:cNvPr id="661" name="Straight Connector 5"/>
            <p:cNvSpPr/>
            <p:nvPr/>
          </p:nvSpPr>
          <p:spPr>
            <a:xfrm>
              <a:off x="0" y="0"/>
              <a:ext cx="12192001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2" name="Straight Connector 6"/>
            <p:cNvSpPr/>
            <p:nvPr/>
          </p:nvSpPr>
          <p:spPr>
            <a:xfrm>
              <a:off x="5334001" y="136123"/>
              <a:ext cx="841899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3" name="Straight Connector 9"/>
            <p:cNvSpPr/>
            <p:nvPr/>
          </p:nvSpPr>
          <p:spPr>
            <a:xfrm>
              <a:off x="5502677" y="173111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4" name="Straight Connector 11"/>
            <p:cNvSpPr/>
            <p:nvPr/>
          </p:nvSpPr>
          <p:spPr>
            <a:xfrm>
              <a:off x="5502677" y="94696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" name="Business Plan">
            <a:extLst>
              <a:ext uri="{FF2B5EF4-FFF2-40B4-BE49-F238E27FC236}">
                <a16:creationId xmlns:a16="http://schemas.microsoft.com/office/drawing/2014/main" id="{4A6E3061-BA08-4D99-90AE-438BEEE1EBBE}"/>
              </a:ext>
            </a:extLst>
          </p:cNvPr>
          <p:cNvSpPr txBox="1"/>
          <p:nvPr/>
        </p:nvSpPr>
        <p:spPr>
          <a:xfrm>
            <a:off x="3881584" y="82343"/>
            <a:ext cx="567559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V. Toss &amp; GME’s Cooperation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73753-D7B7-DA6F-1F9A-EC6061D30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1" y="834547"/>
            <a:ext cx="10334624" cy="579707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6EF29F-4213-9BA7-CE97-C89D2B964DB8}"/>
              </a:ext>
            </a:extLst>
          </p:cNvPr>
          <p:cNvSpPr/>
          <p:nvPr/>
        </p:nvSpPr>
        <p:spPr>
          <a:xfrm>
            <a:off x="1000125" y="2162180"/>
            <a:ext cx="1343025" cy="3861273"/>
          </a:xfrm>
          <a:prstGeom prst="roundRect">
            <a:avLst/>
          </a:prstGeom>
          <a:noFill/>
          <a:ln w="12700" cap="flat">
            <a:solidFill>
              <a:schemeClr val="bg2">
                <a:lumMod val="40000"/>
                <a:lumOff val="6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yriad Pro"/>
              <a:ea typeface="Myriad Pro"/>
              <a:cs typeface="Myriad Pro"/>
              <a:sym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69944749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19"/>
          <p:cNvGrpSpPr/>
          <p:nvPr/>
        </p:nvGrpSpPr>
        <p:grpSpPr>
          <a:xfrm>
            <a:off x="0" y="6578354"/>
            <a:ext cx="12192001" cy="173112"/>
            <a:chOff x="0" y="0"/>
            <a:chExt cx="12192000" cy="173111"/>
          </a:xfrm>
        </p:grpSpPr>
        <p:sp>
          <p:nvSpPr>
            <p:cNvPr id="178" name="Straight Connector 5"/>
            <p:cNvSpPr/>
            <p:nvPr/>
          </p:nvSpPr>
          <p:spPr>
            <a:xfrm>
              <a:off x="0" y="0"/>
              <a:ext cx="12192001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179" name="Straight Connector 6"/>
            <p:cNvSpPr/>
            <p:nvPr/>
          </p:nvSpPr>
          <p:spPr>
            <a:xfrm>
              <a:off x="5334001" y="136123"/>
              <a:ext cx="841899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" name="Straight Connector 9"/>
            <p:cNvSpPr/>
            <p:nvPr/>
          </p:nvSpPr>
          <p:spPr>
            <a:xfrm>
              <a:off x="5502677" y="173111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Straight Connector 11"/>
            <p:cNvSpPr/>
            <p:nvPr/>
          </p:nvSpPr>
          <p:spPr>
            <a:xfrm>
              <a:off x="5502677" y="94696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3" name="Rectangle 58"/>
          <p:cNvSpPr/>
          <p:nvPr/>
        </p:nvSpPr>
        <p:spPr>
          <a:xfrm>
            <a:off x="-57670" y="495986"/>
            <a:ext cx="1210056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3600" b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dirty="0"/>
              <a:t>Contents</a:t>
            </a:r>
          </a:p>
        </p:txBody>
      </p:sp>
      <p:sp>
        <p:nvSpPr>
          <p:cNvPr id="184" name="Rectangle 8"/>
          <p:cNvSpPr txBox="1"/>
          <p:nvPr/>
        </p:nvSpPr>
        <p:spPr>
          <a:xfrm>
            <a:off x="827527" y="1330656"/>
            <a:ext cx="10696746" cy="2955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028700" indent="-571500">
              <a:lnSpc>
                <a:spcPct val="150000"/>
              </a:lnSpc>
              <a:buSzPct val="100000"/>
              <a:buAutoNum type="romanUcPeriod"/>
              <a:defRPr sz="3200" b="1"/>
            </a:pPr>
            <a:r>
              <a:rPr lang="en-US" dirty="0"/>
              <a:t>Objective</a:t>
            </a:r>
          </a:p>
          <a:p>
            <a:pPr marL="1028700" indent="-571500">
              <a:lnSpc>
                <a:spcPct val="150000"/>
              </a:lnSpc>
              <a:buSzPct val="100000"/>
              <a:buAutoNum type="romanUcPeriod"/>
              <a:defRPr sz="3200" b="1"/>
            </a:pPr>
            <a:r>
              <a:rPr lang="en-US" dirty="0"/>
              <a:t>GME’s </a:t>
            </a:r>
            <a:r>
              <a:rPr dirty="0"/>
              <a:t>Strengths </a:t>
            </a:r>
          </a:p>
          <a:p>
            <a:pPr marL="1028700" indent="-571500">
              <a:lnSpc>
                <a:spcPct val="150000"/>
              </a:lnSpc>
              <a:buSzPct val="100000"/>
              <a:buAutoNum type="romanUcPeriod"/>
              <a:defRPr sz="3200" b="1"/>
            </a:pPr>
            <a:r>
              <a:rPr lang="en-US" dirty="0"/>
              <a:t>GME’s Money Transfer Growth</a:t>
            </a:r>
          </a:p>
          <a:p>
            <a:pPr marL="1028700" indent="-571500">
              <a:lnSpc>
                <a:spcPct val="150000"/>
              </a:lnSpc>
              <a:buSzPct val="100000"/>
              <a:buAutoNum type="romanUcPeriod"/>
              <a:defRPr sz="3200" b="1"/>
            </a:pPr>
            <a:r>
              <a:rPr lang="en-US" dirty="0"/>
              <a:t>Toss GME Cooperation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19"/>
          <p:cNvGrpSpPr/>
          <p:nvPr/>
        </p:nvGrpSpPr>
        <p:grpSpPr>
          <a:xfrm>
            <a:off x="0" y="6578354"/>
            <a:ext cx="12192001" cy="173112"/>
            <a:chOff x="0" y="0"/>
            <a:chExt cx="12192000" cy="173111"/>
          </a:xfrm>
        </p:grpSpPr>
        <p:sp>
          <p:nvSpPr>
            <p:cNvPr id="178" name="Straight Connector 5"/>
            <p:cNvSpPr/>
            <p:nvPr/>
          </p:nvSpPr>
          <p:spPr>
            <a:xfrm>
              <a:off x="0" y="0"/>
              <a:ext cx="12192001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" name="Straight Connector 6"/>
            <p:cNvSpPr/>
            <p:nvPr/>
          </p:nvSpPr>
          <p:spPr>
            <a:xfrm>
              <a:off x="5334001" y="136123"/>
              <a:ext cx="841899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" name="Straight Connector 9"/>
            <p:cNvSpPr/>
            <p:nvPr/>
          </p:nvSpPr>
          <p:spPr>
            <a:xfrm>
              <a:off x="5502677" y="173111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Straight Connector 11"/>
            <p:cNvSpPr/>
            <p:nvPr/>
          </p:nvSpPr>
          <p:spPr>
            <a:xfrm>
              <a:off x="5502677" y="94696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3" name="Rectangle 58"/>
          <p:cNvSpPr/>
          <p:nvPr/>
        </p:nvSpPr>
        <p:spPr>
          <a:xfrm>
            <a:off x="-57670" y="172821"/>
            <a:ext cx="12100561" cy="646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3600" b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I. Objective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0EFCC8-BC1A-D4A9-8F93-8FF3C6A26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41" y="2023326"/>
            <a:ext cx="6661871" cy="44569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2541AE-BCE0-EFF7-961A-D43C9653E2C0}"/>
              </a:ext>
            </a:extLst>
          </p:cNvPr>
          <p:cNvSpPr txBox="1"/>
          <p:nvPr/>
        </p:nvSpPr>
        <p:spPr>
          <a:xfrm>
            <a:off x="1333500" y="1302430"/>
            <a:ext cx="1033462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yriad Pro"/>
                <a:ea typeface="Myriad Pro"/>
                <a:cs typeface="Myriad Pro"/>
                <a:sym typeface="Myriad Pro"/>
              </a:rPr>
              <a:t>Use Toss’s Online Payment API for GME’s Customers</a:t>
            </a:r>
          </a:p>
        </p:txBody>
      </p:sp>
    </p:spTree>
    <p:extLst>
      <p:ext uri="{BB962C8B-B14F-4D97-AF65-F5344CB8AC3E}">
        <p14:creationId xmlns:p14="http://schemas.microsoft.com/office/powerpoint/2010/main" val="67212441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roup 19"/>
          <p:cNvGrpSpPr/>
          <p:nvPr/>
        </p:nvGrpSpPr>
        <p:grpSpPr>
          <a:xfrm>
            <a:off x="0" y="6578354"/>
            <a:ext cx="12192001" cy="173112"/>
            <a:chOff x="0" y="0"/>
            <a:chExt cx="12192000" cy="173111"/>
          </a:xfrm>
        </p:grpSpPr>
        <p:sp>
          <p:nvSpPr>
            <p:cNvPr id="264" name="Straight Connector 5"/>
            <p:cNvSpPr/>
            <p:nvPr/>
          </p:nvSpPr>
          <p:spPr>
            <a:xfrm>
              <a:off x="0" y="0"/>
              <a:ext cx="12192001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Straight Connector 6"/>
            <p:cNvSpPr/>
            <p:nvPr/>
          </p:nvSpPr>
          <p:spPr>
            <a:xfrm>
              <a:off x="5334001" y="136123"/>
              <a:ext cx="841899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" name="Straight Connector 9"/>
            <p:cNvSpPr/>
            <p:nvPr/>
          </p:nvSpPr>
          <p:spPr>
            <a:xfrm>
              <a:off x="5502677" y="173111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" name="Straight Connector 11"/>
            <p:cNvSpPr/>
            <p:nvPr/>
          </p:nvSpPr>
          <p:spPr>
            <a:xfrm>
              <a:off x="5502677" y="94696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9" name="Diagram 1"/>
          <p:cNvGrpSpPr/>
          <p:nvPr/>
        </p:nvGrpSpPr>
        <p:grpSpPr>
          <a:xfrm>
            <a:off x="559664" y="980808"/>
            <a:ext cx="11461751" cy="3144628"/>
            <a:chOff x="0" y="-1"/>
            <a:chExt cx="11461749" cy="3144627"/>
          </a:xfrm>
        </p:grpSpPr>
        <p:grpSp>
          <p:nvGrpSpPr>
            <p:cNvPr id="271" name="Group"/>
            <p:cNvGrpSpPr/>
            <p:nvPr/>
          </p:nvGrpSpPr>
          <p:grpSpPr>
            <a:xfrm>
              <a:off x="234028" y="-1"/>
              <a:ext cx="11227721" cy="874233"/>
              <a:chOff x="0" y="0"/>
              <a:chExt cx="11227720" cy="874232"/>
            </a:xfrm>
          </p:grpSpPr>
          <p:sp>
            <p:nvSpPr>
              <p:cNvPr id="269" name="Shape"/>
              <p:cNvSpPr/>
              <p:nvPr/>
            </p:nvSpPr>
            <p:spPr>
              <a:xfrm rot="10800000">
                <a:off x="0" y="0"/>
                <a:ext cx="11227720" cy="874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0759" y="0"/>
                    </a:lnTo>
                    <a:lnTo>
                      <a:pt x="21600" y="10800"/>
                    </a:lnTo>
                    <a:lnTo>
                      <a:pt x="2075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066800">
                  <a:lnSpc>
                    <a:spcPct val="90000"/>
                  </a:lnSpc>
                  <a:spcBef>
                    <a:spcPts val="700"/>
                  </a:spcBef>
                  <a:defRPr sz="2400" b="1"/>
                </a:pPr>
                <a:endParaRPr dirty="0"/>
              </a:p>
            </p:txBody>
          </p:sp>
          <p:sp>
            <p:nvSpPr>
              <p:cNvPr id="270" name="1st License Holder And 1st Service Provider In Korea"/>
              <p:cNvSpPr txBox="1"/>
              <p:nvPr/>
            </p:nvSpPr>
            <p:spPr>
              <a:xfrm>
                <a:off x="512629" y="178585"/>
                <a:ext cx="10635843" cy="5170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/>
              <a:p>
                <a:pPr defTabSz="1066800">
                  <a:lnSpc>
                    <a:spcPct val="90000"/>
                  </a:lnSpc>
                  <a:spcBef>
                    <a:spcPts val="1000"/>
                  </a:spcBef>
                  <a:defRPr sz="2400" b="1"/>
                </a:pPr>
                <a:r>
                  <a:rPr dirty="0"/>
                  <a:t>1</a:t>
                </a:r>
                <a:r>
                  <a:rPr baseline="30000" dirty="0"/>
                  <a:t>st</a:t>
                </a:r>
                <a:r>
                  <a:rPr dirty="0"/>
                  <a:t> License Holder And 1</a:t>
                </a:r>
                <a:r>
                  <a:rPr baseline="30000" dirty="0"/>
                  <a:t>st</a:t>
                </a:r>
                <a:r>
                  <a:rPr dirty="0"/>
                  <a:t> Service Provider In Korea</a:t>
                </a:r>
                <a:r>
                  <a:rPr lang="en-US" dirty="0"/>
                  <a:t> for X-Border transfer</a:t>
                </a:r>
                <a:endParaRPr dirty="0"/>
              </a:p>
            </p:txBody>
          </p:sp>
        </p:grpSp>
        <p:sp>
          <p:nvSpPr>
            <p:cNvPr id="272" name="Circle"/>
            <p:cNvSpPr/>
            <p:nvPr/>
          </p:nvSpPr>
          <p:spPr>
            <a:xfrm>
              <a:off x="3859980" y="1131210"/>
              <a:ext cx="874233" cy="874234"/>
            </a:xfrm>
            <a:prstGeom prst="ellipse">
              <a:avLst/>
            </a:prstGeom>
            <a:solidFill>
              <a:srgbClr val="CDCF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75" name="Group"/>
            <p:cNvGrpSpPr/>
            <p:nvPr/>
          </p:nvGrpSpPr>
          <p:grpSpPr>
            <a:xfrm>
              <a:off x="234028" y="1135195"/>
              <a:ext cx="11227721" cy="874233"/>
              <a:chOff x="0" y="0"/>
              <a:chExt cx="11227720" cy="874232"/>
            </a:xfrm>
          </p:grpSpPr>
          <p:sp>
            <p:nvSpPr>
              <p:cNvPr id="273" name="Shape"/>
              <p:cNvSpPr/>
              <p:nvPr/>
            </p:nvSpPr>
            <p:spPr>
              <a:xfrm rot="10800000">
                <a:off x="0" y="0"/>
                <a:ext cx="11227720" cy="874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0759" y="0"/>
                    </a:lnTo>
                    <a:lnTo>
                      <a:pt x="21600" y="10800"/>
                    </a:lnTo>
                    <a:lnTo>
                      <a:pt x="2075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066800">
                  <a:lnSpc>
                    <a:spcPct val="90000"/>
                  </a:lnSpc>
                  <a:spcBef>
                    <a:spcPts val="700"/>
                  </a:spcBef>
                  <a:defRPr sz="2400" b="1"/>
                </a:pPr>
                <a:endParaRPr/>
              </a:p>
            </p:txBody>
          </p:sp>
          <p:sp>
            <p:nvSpPr>
              <p:cNvPr id="274" name="Nationwide Branch Network And Full Online Service"/>
              <p:cNvSpPr txBox="1"/>
              <p:nvPr/>
            </p:nvSpPr>
            <p:spPr>
              <a:xfrm>
                <a:off x="512629" y="178585"/>
                <a:ext cx="10635843" cy="5170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defTabSz="1066800">
                  <a:lnSpc>
                    <a:spcPct val="90000"/>
                  </a:lnSpc>
                  <a:spcBef>
                    <a:spcPts val="1000"/>
                  </a:spcBef>
                  <a:defRPr sz="2400" b="1"/>
                </a:lvl1pPr>
              </a:lstStyle>
              <a:p>
                <a:r>
                  <a:rPr lang="en-US" dirty="0"/>
                  <a:t>E-KYC enable Mobile App</a:t>
                </a:r>
                <a:endParaRPr dirty="0"/>
              </a:p>
            </p:txBody>
          </p:sp>
        </p:grpSp>
        <p:sp>
          <p:nvSpPr>
            <p:cNvPr id="276" name="Circle"/>
            <p:cNvSpPr/>
            <p:nvPr/>
          </p:nvSpPr>
          <p:spPr>
            <a:xfrm>
              <a:off x="2408440" y="2270393"/>
              <a:ext cx="874233" cy="874233"/>
            </a:xfrm>
            <a:prstGeom prst="ellipse">
              <a:avLst/>
            </a:prstGeom>
            <a:solidFill>
              <a:srgbClr val="CDCF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79" name="Group"/>
            <p:cNvGrpSpPr/>
            <p:nvPr/>
          </p:nvGrpSpPr>
          <p:grpSpPr>
            <a:xfrm>
              <a:off x="234028" y="2270390"/>
              <a:ext cx="11227721" cy="874233"/>
              <a:chOff x="0" y="0"/>
              <a:chExt cx="11227720" cy="874232"/>
            </a:xfrm>
          </p:grpSpPr>
          <p:sp>
            <p:nvSpPr>
              <p:cNvPr id="277" name="Shape"/>
              <p:cNvSpPr/>
              <p:nvPr/>
            </p:nvSpPr>
            <p:spPr>
              <a:xfrm rot="10800000">
                <a:off x="0" y="0"/>
                <a:ext cx="11227720" cy="874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0759" y="0"/>
                    </a:lnTo>
                    <a:lnTo>
                      <a:pt x="21600" y="10800"/>
                    </a:lnTo>
                    <a:lnTo>
                      <a:pt x="2075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066800">
                  <a:lnSpc>
                    <a:spcPct val="90000"/>
                  </a:lnSpc>
                  <a:spcBef>
                    <a:spcPts val="700"/>
                  </a:spcBef>
                  <a:defRPr sz="2400" b="1"/>
                </a:pPr>
                <a:endParaRPr dirty="0"/>
              </a:p>
            </p:txBody>
          </p:sp>
          <p:sp>
            <p:nvSpPr>
              <p:cNvPr id="278" name="Overseas Partnership With The First Tier Banks"/>
              <p:cNvSpPr txBox="1"/>
              <p:nvPr/>
            </p:nvSpPr>
            <p:spPr>
              <a:xfrm>
                <a:off x="512629" y="178585"/>
                <a:ext cx="10635843" cy="5170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defTabSz="1066800">
                  <a:lnSpc>
                    <a:spcPct val="90000"/>
                  </a:lnSpc>
                  <a:spcBef>
                    <a:spcPts val="1000"/>
                  </a:spcBef>
                  <a:defRPr sz="2400" b="1"/>
                </a:lvl1pPr>
              </a:lstStyle>
              <a:p>
                <a:r>
                  <a:rPr lang="en-US" dirty="0"/>
                  <a:t>Invested by IME Group, Nepal</a:t>
                </a:r>
                <a:endParaRPr dirty="0"/>
              </a:p>
            </p:txBody>
          </p:sp>
        </p:grpSp>
        <p:sp>
          <p:nvSpPr>
            <p:cNvPr id="288" name="Oval"/>
            <p:cNvSpPr/>
            <p:nvPr/>
          </p:nvSpPr>
          <p:spPr>
            <a:xfrm>
              <a:off x="0" y="1269514"/>
              <a:ext cx="547733" cy="509135"/>
            </a:xfrm>
            <a:prstGeom prst="ellipse">
              <a:avLst/>
            </a:prstGeom>
            <a:solidFill>
              <a:srgbClr val="CDCF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5" name="Strengths">
            <a:extLst>
              <a:ext uri="{FF2B5EF4-FFF2-40B4-BE49-F238E27FC236}">
                <a16:creationId xmlns:a16="http://schemas.microsoft.com/office/drawing/2014/main" id="{20976F40-3FAB-4B97-9173-6A6E1F7E1453}"/>
              </a:ext>
            </a:extLst>
          </p:cNvPr>
          <p:cNvSpPr txBox="1"/>
          <p:nvPr/>
        </p:nvSpPr>
        <p:spPr>
          <a:xfrm>
            <a:off x="4908497" y="154683"/>
            <a:ext cx="2730874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 b="1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II.a</a:t>
            </a:r>
            <a:r>
              <a:rPr lang="en-US" dirty="0"/>
              <a:t>) </a:t>
            </a:r>
            <a:r>
              <a:rPr dirty="0"/>
              <a:t>Strengths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197E5D-2FDD-444C-926D-AB0D603A4801}"/>
              </a:ext>
            </a:extLst>
          </p:cNvPr>
          <p:cNvSpPr/>
          <p:nvPr/>
        </p:nvSpPr>
        <p:spPr>
          <a:xfrm>
            <a:off x="206483" y="871028"/>
            <a:ext cx="1039799" cy="1039799"/>
          </a:xfrm>
          <a:prstGeom prst="ellipse">
            <a:avLst/>
          </a:prstGeom>
          <a:solidFill>
            <a:srgbClr val="DD2430"/>
          </a:solidFill>
          <a:ln w="12700" cap="flat">
            <a:noFill/>
            <a:prstDash val="solid"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spc="0" normalizeH="0" baseline="0" dirty="0">
              <a:ln>
                <a:noFill/>
              </a:ln>
              <a:effectLst/>
              <a:uFillTx/>
              <a:ea typeface="Myriad Pro"/>
              <a:cs typeface="Myriad Pro"/>
              <a:sym typeface="Myriad Pro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ECAB1E0-8F7F-443C-B1AD-1A4C3C9B4D93}"/>
              </a:ext>
            </a:extLst>
          </p:cNvPr>
          <p:cNvSpPr/>
          <p:nvPr/>
        </p:nvSpPr>
        <p:spPr>
          <a:xfrm>
            <a:off x="207386" y="2010621"/>
            <a:ext cx="1039799" cy="1039799"/>
          </a:xfrm>
          <a:prstGeom prst="ellipse">
            <a:avLst/>
          </a:prstGeom>
          <a:solidFill>
            <a:srgbClr val="DD2430"/>
          </a:solidFill>
          <a:ln w="12700" cap="flat">
            <a:noFill/>
            <a:prstDash val="solid"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spc="0" normalizeH="0" baseline="0" dirty="0">
              <a:ln>
                <a:noFill/>
              </a:ln>
              <a:effectLst/>
              <a:uFillTx/>
              <a:ea typeface="Myriad Pro"/>
              <a:cs typeface="Myriad Pro"/>
              <a:sym typeface="Myriad Pro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C9B5777-1C99-4937-86DD-47AD31630B17}"/>
              </a:ext>
            </a:extLst>
          </p:cNvPr>
          <p:cNvSpPr/>
          <p:nvPr/>
        </p:nvSpPr>
        <p:spPr>
          <a:xfrm>
            <a:off x="206482" y="3150310"/>
            <a:ext cx="1039799" cy="1039799"/>
          </a:xfrm>
          <a:prstGeom prst="ellipse">
            <a:avLst/>
          </a:prstGeom>
          <a:solidFill>
            <a:srgbClr val="DD2430"/>
          </a:solidFill>
          <a:ln w="12700" cap="flat">
            <a:noFill/>
            <a:prstDash val="solid"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spc="0" normalizeH="0" baseline="0" dirty="0">
              <a:ln>
                <a:noFill/>
              </a:ln>
              <a:effectLst/>
              <a:uFillTx/>
              <a:ea typeface="Myriad Pro"/>
              <a:cs typeface="Myriad Pro"/>
              <a:sym typeface="Myriad Pro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87C285-993D-4EFD-BF9A-0FF976D4CD34}"/>
              </a:ext>
            </a:extLst>
          </p:cNvPr>
          <p:cNvSpPr txBox="1"/>
          <p:nvPr/>
        </p:nvSpPr>
        <p:spPr>
          <a:xfrm>
            <a:off x="507284" y="1069665"/>
            <a:ext cx="47370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Myriad Pro"/>
                <a:cs typeface="Myriad Pro"/>
                <a:sym typeface="Myriad Pro"/>
              </a:rPr>
              <a:t>1</a:t>
            </a:r>
            <a:endParaRPr kumimoji="0" lang="ko-KR" altLang="en-US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Myriad Pro"/>
              <a:cs typeface="Myriad Pro"/>
              <a:sym typeface="Myriad Pro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266CFB-EF67-43EF-AEB5-18BABCFEFFB1}"/>
              </a:ext>
            </a:extLst>
          </p:cNvPr>
          <p:cNvSpPr txBox="1"/>
          <p:nvPr/>
        </p:nvSpPr>
        <p:spPr>
          <a:xfrm>
            <a:off x="480650" y="2205773"/>
            <a:ext cx="47370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</a:t>
            </a:r>
            <a:endParaRPr kumimoji="0" lang="ko-KR" altLang="en-US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Myriad Pro"/>
              <a:cs typeface="Myriad Pro"/>
              <a:sym typeface="Myriad Pro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A9BD4-EFDD-45AA-97D6-404B30EDD521}"/>
              </a:ext>
            </a:extLst>
          </p:cNvPr>
          <p:cNvSpPr txBox="1"/>
          <p:nvPr/>
        </p:nvSpPr>
        <p:spPr>
          <a:xfrm>
            <a:off x="489528" y="3377822"/>
            <a:ext cx="47370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Myriad Pro"/>
                <a:cs typeface="Myriad Pro"/>
                <a:sym typeface="Myriad Pro"/>
              </a:rPr>
              <a:t>3</a:t>
            </a:r>
            <a:endParaRPr kumimoji="0" lang="ko-KR" altLang="en-US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Myriad Pro"/>
              <a:cs typeface="Myriad Pro"/>
              <a:sym typeface="Myriad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8D1777-31D2-4793-972E-1AB6BC651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462" y="2098549"/>
            <a:ext cx="1569828" cy="854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46BEC-55B6-4D34-A6AA-41D6E21A4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012" y="2205773"/>
            <a:ext cx="1464453" cy="709647"/>
          </a:xfrm>
          <a:prstGeom prst="rect">
            <a:avLst/>
          </a:prstGeom>
        </p:spPr>
      </p:pic>
      <p:pic>
        <p:nvPicPr>
          <p:cNvPr id="50" name="Picture 4" descr="Global IME Bank Limited - GBIME">
            <a:extLst>
              <a:ext uri="{FF2B5EF4-FFF2-40B4-BE49-F238E27FC236}">
                <a16:creationId xmlns:a16="http://schemas.microsoft.com/office/drawing/2014/main" id="{A1267C4E-DD11-4F1A-8CD2-2E94EDDAE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12" y="3377637"/>
            <a:ext cx="2618527" cy="66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">
            <a:extLst>
              <a:ext uri="{FF2B5EF4-FFF2-40B4-BE49-F238E27FC236}">
                <a16:creationId xmlns:a16="http://schemas.microsoft.com/office/drawing/2014/main" id="{63B1F5A5-A2EE-425A-96E4-65AF18E975EC}"/>
              </a:ext>
            </a:extLst>
          </p:cNvPr>
          <p:cNvGrpSpPr/>
          <p:nvPr/>
        </p:nvGrpSpPr>
        <p:grpSpPr>
          <a:xfrm>
            <a:off x="1015139" y="4216019"/>
            <a:ext cx="11013230" cy="892091"/>
            <a:chOff x="0" y="-1"/>
            <a:chExt cx="11148472" cy="874232"/>
          </a:xfrm>
        </p:grpSpPr>
        <p:sp>
          <p:nvSpPr>
            <p:cNvPr id="62" name="Shape">
              <a:extLst>
                <a:ext uri="{FF2B5EF4-FFF2-40B4-BE49-F238E27FC236}">
                  <a16:creationId xmlns:a16="http://schemas.microsoft.com/office/drawing/2014/main" id="{DE6849A3-C4EE-4378-86E4-4EEB782B9BE1}"/>
                </a:ext>
              </a:extLst>
            </p:cNvPr>
            <p:cNvSpPr/>
            <p:nvPr/>
          </p:nvSpPr>
          <p:spPr>
            <a:xfrm rot="10800000">
              <a:off x="0" y="-1"/>
              <a:ext cx="11148472" cy="874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759" y="0"/>
                  </a:lnTo>
                  <a:lnTo>
                    <a:pt x="21600" y="10800"/>
                  </a:lnTo>
                  <a:lnTo>
                    <a:pt x="2075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066800">
                <a:lnSpc>
                  <a:spcPct val="90000"/>
                </a:lnSpc>
                <a:spcBef>
                  <a:spcPts val="700"/>
                </a:spcBef>
                <a:defRPr sz="2400" b="1"/>
              </a:pPr>
              <a:endParaRPr dirty="0"/>
            </a:p>
          </p:txBody>
        </p:sp>
        <p:sp>
          <p:nvSpPr>
            <p:cNvPr id="63" name="1st License Holder And 1st Service Provider In Korea">
              <a:extLst>
                <a:ext uri="{FF2B5EF4-FFF2-40B4-BE49-F238E27FC236}">
                  <a16:creationId xmlns:a16="http://schemas.microsoft.com/office/drawing/2014/main" id="{393CFCDC-BD4A-4808-8DBE-54D97FC2F202}"/>
                </a:ext>
              </a:extLst>
            </p:cNvPr>
            <p:cNvSpPr txBox="1"/>
            <p:nvPr/>
          </p:nvSpPr>
          <p:spPr>
            <a:xfrm>
              <a:off x="512629" y="178585"/>
              <a:ext cx="10635843" cy="517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ts val="1000"/>
                </a:spcBef>
                <a:defRPr sz="2400" b="1"/>
              </a:pPr>
              <a:r>
                <a:rPr lang="en-US" dirty="0"/>
                <a:t>GME has Over 10% Market Share in Migrants Money Transfer in Korea</a:t>
              </a:r>
              <a:endParaRPr dirty="0"/>
            </a:p>
          </p:txBody>
        </p:sp>
      </p:grpSp>
      <p:sp>
        <p:nvSpPr>
          <p:cNvPr id="64" name="타원 37">
            <a:extLst>
              <a:ext uri="{FF2B5EF4-FFF2-40B4-BE49-F238E27FC236}">
                <a16:creationId xmlns:a16="http://schemas.microsoft.com/office/drawing/2014/main" id="{509C1DC4-9E51-41FF-A407-B3A8721A5008}"/>
              </a:ext>
            </a:extLst>
          </p:cNvPr>
          <p:cNvSpPr/>
          <p:nvPr/>
        </p:nvSpPr>
        <p:spPr>
          <a:xfrm>
            <a:off x="231653" y="4316732"/>
            <a:ext cx="1039799" cy="1039799"/>
          </a:xfrm>
          <a:prstGeom prst="ellipse">
            <a:avLst/>
          </a:prstGeom>
          <a:solidFill>
            <a:srgbClr val="DD2430"/>
          </a:solidFill>
          <a:ln w="12700" cap="flat">
            <a:noFill/>
            <a:prstDash val="solid"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spc="0" normalizeH="0" baseline="0" dirty="0">
              <a:ln>
                <a:noFill/>
              </a:ln>
              <a:effectLst/>
              <a:uFillTx/>
              <a:ea typeface="Myriad Pro"/>
              <a:cs typeface="Myriad Pro"/>
              <a:sym typeface="Myriad Pro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1258F3C-7FD0-403C-AE2A-AEDF4A1F09FB}"/>
              </a:ext>
            </a:extLst>
          </p:cNvPr>
          <p:cNvSpPr txBox="1"/>
          <p:nvPr/>
        </p:nvSpPr>
        <p:spPr>
          <a:xfrm>
            <a:off x="514699" y="4544244"/>
            <a:ext cx="47370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4</a:t>
            </a:r>
            <a:endParaRPr kumimoji="0" lang="ko-KR" altLang="en-US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Myriad Pro"/>
              <a:cs typeface="Myriad Pro"/>
              <a:sym typeface="Myriad Pro"/>
            </a:endParaRPr>
          </a:p>
        </p:txBody>
      </p:sp>
      <p:grpSp>
        <p:nvGrpSpPr>
          <p:cNvPr id="67" name="Group">
            <a:extLst>
              <a:ext uri="{FF2B5EF4-FFF2-40B4-BE49-F238E27FC236}">
                <a16:creationId xmlns:a16="http://schemas.microsoft.com/office/drawing/2014/main" id="{A0C9FB49-95D7-4F88-992E-D8717AEAF7CC}"/>
              </a:ext>
            </a:extLst>
          </p:cNvPr>
          <p:cNvGrpSpPr/>
          <p:nvPr/>
        </p:nvGrpSpPr>
        <p:grpSpPr>
          <a:xfrm>
            <a:off x="1015139" y="5499193"/>
            <a:ext cx="11013230" cy="892091"/>
            <a:chOff x="0" y="-1"/>
            <a:chExt cx="11148472" cy="874232"/>
          </a:xfrm>
        </p:grpSpPr>
        <p:sp>
          <p:nvSpPr>
            <p:cNvPr id="69" name="Shape">
              <a:extLst>
                <a:ext uri="{FF2B5EF4-FFF2-40B4-BE49-F238E27FC236}">
                  <a16:creationId xmlns:a16="http://schemas.microsoft.com/office/drawing/2014/main" id="{63E4FBF6-ABED-4C4D-A851-83073B63106C}"/>
                </a:ext>
              </a:extLst>
            </p:cNvPr>
            <p:cNvSpPr/>
            <p:nvPr/>
          </p:nvSpPr>
          <p:spPr>
            <a:xfrm rot="10800000">
              <a:off x="0" y="-1"/>
              <a:ext cx="11148472" cy="874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759" y="0"/>
                  </a:lnTo>
                  <a:lnTo>
                    <a:pt x="21600" y="10800"/>
                  </a:lnTo>
                  <a:lnTo>
                    <a:pt x="2075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066800">
                <a:lnSpc>
                  <a:spcPct val="90000"/>
                </a:lnSpc>
                <a:spcBef>
                  <a:spcPts val="700"/>
                </a:spcBef>
                <a:defRPr sz="2400" b="1"/>
              </a:pPr>
              <a:endParaRPr dirty="0"/>
            </a:p>
          </p:txBody>
        </p:sp>
        <p:sp>
          <p:nvSpPr>
            <p:cNvPr id="70" name="1st License Holder And 1st Service Provider In Korea">
              <a:extLst>
                <a:ext uri="{FF2B5EF4-FFF2-40B4-BE49-F238E27FC236}">
                  <a16:creationId xmlns:a16="http://schemas.microsoft.com/office/drawing/2014/main" id="{3BC13A26-AFFE-4D92-8AAA-802B82726EB6}"/>
                </a:ext>
              </a:extLst>
            </p:cNvPr>
            <p:cNvSpPr txBox="1"/>
            <p:nvPr/>
          </p:nvSpPr>
          <p:spPr>
            <a:xfrm>
              <a:off x="512629" y="178585"/>
              <a:ext cx="10635843" cy="517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ts val="1000"/>
                </a:spcBef>
                <a:defRPr sz="2400" b="1"/>
              </a:pPr>
              <a:r>
                <a:rPr lang="en-US" dirty="0"/>
                <a:t>12 Nationwide Branches in Korea</a:t>
              </a:r>
              <a:endParaRPr dirty="0"/>
            </a:p>
          </p:txBody>
        </p:sp>
      </p:grpSp>
      <p:sp>
        <p:nvSpPr>
          <p:cNvPr id="71" name="타원 37">
            <a:extLst>
              <a:ext uri="{FF2B5EF4-FFF2-40B4-BE49-F238E27FC236}">
                <a16:creationId xmlns:a16="http://schemas.microsoft.com/office/drawing/2014/main" id="{9AB873D4-9CE4-49D7-9430-EC8482C56B8B}"/>
              </a:ext>
            </a:extLst>
          </p:cNvPr>
          <p:cNvSpPr/>
          <p:nvPr/>
        </p:nvSpPr>
        <p:spPr>
          <a:xfrm>
            <a:off x="231653" y="5457242"/>
            <a:ext cx="1039799" cy="1039799"/>
          </a:xfrm>
          <a:prstGeom prst="ellipse">
            <a:avLst/>
          </a:prstGeom>
          <a:solidFill>
            <a:srgbClr val="DD2430"/>
          </a:solidFill>
          <a:ln w="12700" cap="flat">
            <a:noFill/>
            <a:prstDash val="solid"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spc="0" normalizeH="0" baseline="0" dirty="0">
              <a:ln>
                <a:noFill/>
              </a:ln>
              <a:effectLst/>
              <a:uFillTx/>
              <a:ea typeface="Myriad Pro"/>
              <a:cs typeface="Myriad Pro"/>
              <a:sym typeface="Myriad Pro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970D1DE-2A72-416F-A441-7202FEF0CD98}"/>
              </a:ext>
            </a:extLst>
          </p:cNvPr>
          <p:cNvSpPr txBox="1"/>
          <p:nvPr/>
        </p:nvSpPr>
        <p:spPr>
          <a:xfrm>
            <a:off x="514699" y="5684754"/>
            <a:ext cx="47370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Myriad Pro"/>
                <a:cs typeface="Myriad Pro"/>
                <a:sym typeface="Myriad Pro"/>
              </a:rPr>
              <a:t>5</a:t>
            </a:r>
            <a:endParaRPr kumimoji="0" lang="ko-KR" altLang="en-US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Myriad Pro"/>
              <a:cs typeface="Myriad Pro"/>
              <a:sym typeface="Myriad Pro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477" y="1564797"/>
            <a:ext cx="3564655" cy="47714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900" y="1564944"/>
            <a:ext cx="3564657" cy="4773530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직사각형 35"/>
          <p:cNvSpPr/>
          <p:nvPr/>
        </p:nvSpPr>
        <p:spPr>
          <a:xfrm>
            <a:off x="6852709" y="6071704"/>
            <a:ext cx="2211037" cy="36322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r>
              <a:t>English version</a:t>
            </a:r>
          </a:p>
        </p:txBody>
      </p:sp>
      <p:sp>
        <p:nvSpPr>
          <p:cNvPr id="301" name="TextBox 13"/>
          <p:cNvSpPr txBox="1"/>
          <p:nvPr/>
        </p:nvSpPr>
        <p:spPr>
          <a:xfrm>
            <a:off x="340653" y="877833"/>
            <a:ext cx="10539702" cy="492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 b="1"/>
            </a:lvl1pPr>
          </a:lstStyle>
          <a:p>
            <a:r>
              <a:t>1-1) First License Holder And Service Provider</a:t>
            </a:r>
          </a:p>
        </p:txBody>
      </p:sp>
      <p:grpSp>
        <p:nvGrpSpPr>
          <p:cNvPr id="306" name="Group 19"/>
          <p:cNvGrpSpPr/>
          <p:nvPr/>
        </p:nvGrpSpPr>
        <p:grpSpPr>
          <a:xfrm>
            <a:off x="0" y="6578354"/>
            <a:ext cx="12192001" cy="173112"/>
            <a:chOff x="0" y="0"/>
            <a:chExt cx="12192000" cy="173111"/>
          </a:xfrm>
        </p:grpSpPr>
        <p:sp>
          <p:nvSpPr>
            <p:cNvPr id="302" name="Straight Connector 5"/>
            <p:cNvSpPr/>
            <p:nvPr/>
          </p:nvSpPr>
          <p:spPr>
            <a:xfrm>
              <a:off x="0" y="0"/>
              <a:ext cx="12192001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" name="Straight Connector 6"/>
            <p:cNvSpPr/>
            <p:nvPr/>
          </p:nvSpPr>
          <p:spPr>
            <a:xfrm>
              <a:off x="5334001" y="136123"/>
              <a:ext cx="841899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" name="Straight Connector 9"/>
            <p:cNvSpPr/>
            <p:nvPr/>
          </p:nvSpPr>
          <p:spPr>
            <a:xfrm>
              <a:off x="5502677" y="173111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Straight Connector 11"/>
            <p:cNvSpPr/>
            <p:nvPr/>
          </p:nvSpPr>
          <p:spPr>
            <a:xfrm>
              <a:off x="5502677" y="94696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" name="Strengths">
            <a:extLst>
              <a:ext uri="{FF2B5EF4-FFF2-40B4-BE49-F238E27FC236}">
                <a16:creationId xmlns:a16="http://schemas.microsoft.com/office/drawing/2014/main" id="{228986FE-4A20-4774-92E5-3C94C00DC4B0}"/>
              </a:ext>
            </a:extLst>
          </p:cNvPr>
          <p:cNvSpPr txBox="1"/>
          <p:nvPr/>
        </p:nvSpPr>
        <p:spPr>
          <a:xfrm>
            <a:off x="4908497" y="154683"/>
            <a:ext cx="2764537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 b="1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II.b</a:t>
            </a:r>
            <a:r>
              <a:rPr lang="en-US" dirty="0"/>
              <a:t>) </a:t>
            </a:r>
            <a:r>
              <a:rPr dirty="0"/>
              <a:t>Strengths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직사각형 36"/>
          <p:cNvSpPr/>
          <p:nvPr/>
        </p:nvSpPr>
        <p:spPr>
          <a:xfrm>
            <a:off x="1240218" y="4597491"/>
            <a:ext cx="1763160" cy="370840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 b="1"/>
            </a:lvl1pPr>
          </a:lstStyle>
          <a:p>
            <a:r>
              <a:t>Counter</a:t>
            </a:r>
          </a:p>
        </p:txBody>
      </p:sp>
      <p:sp>
        <p:nvSpPr>
          <p:cNvPr id="311" name="직사각형 37"/>
          <p:cNvSpPr/>
          <p:nvPr/>
        </p:nvSpPr>
        <p:spPr>
          <a:xfrm>
            <a:off x="5214420" y="4597491"/>
            <a:ext cx="1763159" cy="370840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 b="1"/>
            </a:lvl1pPr>
          </a:lstStyle>
          <a:p>
            <a:r>
              <a:t>Inside</a:t>
            </a:r>
          </a:p>
        </p:txBody>
      </p:sp>
      <p:sp>
        <p:nvSpPr>
          <p:cNvPr id="312" name="직사각형 35"/>
          <p:cNvSpPr/>
          <p:nvPr/>
        </p:nvSpPr>
        <p:spPr>
          <a:xfrm>
            <a:off x="9188622" y="4597491"/>
            <a:ext cx="1763159" cy="370840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 b="1"/>
            </a:lvl1pPr>
          </a:lstStyle>
          <a:p>
            <a:r>
              <a:t>Outside</a:t>
            </a:r>
          </a:p>
        </p:txBody>
      </p:sp>
      <p:sp>
        <p:nvSpPr>
          <p:cNvPr id="313" name="Rectangle 3"/>
          <p:cNvSpPr/>
          <p:nvPr/>
        </p:nvSpPr>
        <p:spPr>
          <a:xfrm>
            <a:off x="2404138" y="5390353"/>
            <a:ext cx="7543522" cy="38354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914411">
              <a:defRPr sz="2000" b="1"/>
            </a:pPr>
            <a:r>
              <a:t>Branches On The First Day Of Operation </a:t>
            </a:r>
            <a:r>
              <a:rPr sz="1600"/>
              <a:t>(2017-10-08)</a:t>
            </a:r>
          </a:p>
        </p:txBody>
      </p:sp>
      <p:sp>
        <p:nvSpPr>
          <p:cNvPr id="314" name="TextBox 17"/>
          <p:cNvSpPr txBox="1"/>
          <p:nvPr/>
        </p:nvSpPr>
        <p:spPr>
          <a:xfrm>
            <a:off x="371266" y="887661"/>
            <a:ext cx="11784067" cy="492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 b="1"/>
            </a:lvl1pPr>
          </a:lstStyle>
          <a:p>
            <a:r>
              <a:t>1-1) First License Holder And Service Provider</a:t>
            </a:r>
          </a:p>
        </p:txBody>
      </p:sp>
      <p:grpSp>
        <p:nvGrpSpPr>
          <p:cNvPr id="317" name="Picture 7"/>
          <p:cNvGrpSpPr/>
          <p:nvPr/>
        </p:nvGrpSpPr>
        <p:grpSpPr>
          <a:xfrm>
            <a:off x="4276033" y="1866910"/>
            <a:ext cx="3554060" cy="2553618"/>
            <a:chOff x="0" y="0"/>
            <a:chExt cx="3554059" cy="2553616"/>
          </a:xfrm>
        </p:grpSpPr>
        <p:sp>
          <p:nvSpPr>
            <p:cNvPr id="315" name="Rectangle"/>
            <p:cNvSpPr/>
            <p:nvPr/>
          </p:nvSpPr>
          <p:spPr>
            <a:xfrm>
              <a:off x="0" y="0"/>
              <a:ext cx="3554060" cy="2553617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16" name="image22.jpeg" descr="image22.jpeg"/>
            <p:cNvPicPr>
              <a:picLocks noChangeAspect="1"/>
            </p:cNvPicPr>
            <p:nvPr/>
          </p:nvPicPr>
          <p:blipFill>
            <a:blip r:embed="rId3"/>
            <a:srcRect t="7124"/>
            <a:stretch>
              <a:fillRect/>
            </a:stretch>
          </p:blipFill>
          <p:spPr>
            <a:xfrm>
              <a:off x="0" y="0"/>
              <a:ext cx="3554060" cy="2553617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blurRad="50800" dist="18000" dir="5400000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22" name="Group 19"/>
          <p:cNvGrpSpPr/>
          <p:nvPr/>
        </p:nvGrpSpPr>
        <p:grpSpPr>
          <a:xfrm>
            <a:off x="0" y="6578354"/>
            <a:ext cx="12192001" cy="173112"/>
            <a:chOff x="0" y="0"/>
            <a:chExt cx="12192000" cy="173111"/>
          </a:xfrm>
        </p:grpSpPr>
        <p:sp>
          <p:nvSpPr>
            <p:cNvPr id="318" name="Straight Connector 5"/>
            <p:cNvSpPr/>
            <p:nvPr/>
          </p:nvSpPr>
          <p:spPr>
            <a:xfrm>
              <a:off x="0" y="0"/>
              <a:ext cx="12192001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9" name="Straight Connector 6"/>
            <p:cNvSpPr/>
            <p:nvPr/>
          </p:nvSpPr>
          <p:spPr>
            <a:xfrm>
              <a:off x="5334001" y="136123"/>
              <a:ext cx="841899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0" name="Straight Connector 9"/>
            <p:cNvSpPr/>
            <p:nvPr/>
          </p:nvSpPr>
          <p:spPr>
            <a:xfrm>
              <a:off x="5502677" y="173111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1" name="Straight Connector 11"/>
            <p:cNvSpPr/>
            <p:nvPr/>
          </p:nvSpPr>
          <p:spPr>
            <a:xfrm>
              <a:off x="5502677" y="94696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26" name="그림 19"/>
          <p:cNvGrpSpPr/>
          <p:nvPr/>
        </p:nvGrpSpPr>
        <p:grpSpPr>
          <a:xfrm>
            <a:off x="8071642" y="1880202"/>
            <a:ext cx="3653689" cy="2544011"/>
            <a:chOff x="0" y="0"/>
            <a:chExt cx="3653687" cy="2544010"/>
          </a:xfrm>
        </p:grpSpPr>
        <p:sp>
          <p:nvSpPr>
            <p:cNvPr id="324" name="Rectangle"/>
            <p:cNvSpPr/>
            <p:nvPr/>
          </p:nvSpPr>
          <p:spPr>
            <a:xfrm>
              <a:off x="0" y="0"/>
              <a:ext cx="3653688" cy="2544011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25" name="image23.jpeg" descr="image23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653688" cy="2544011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blurRad="50800" dist="18000" dir="5400000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29" name="그림 26"/>
          <p:cNvGrpSpPr/>
          <p:nvPr/>
        </p:nvGrpSpPr>
        <p:grpSpPr>
          <a:xfrm>
            <a:off x="466668" y="1868790"/>
            <a:ext cx="3645665" cy="2551738"/>
            <a:chOff x="0" y="0"/>
            <a:chExt cx="3645663" cy="2551737"/>
          </a:xfrm>
        </p:grpSpPr>
        <p:sp>
          <p:nvSpPr>
            <p:cNvPr id="327" name="Rectangle"/>
            <p:cNvSpPr/>
            <p:nvPr/>
          </p:nvSpPr>
          <p:spPr>
            <a:xfrm>
              <a:off x="0" y="0"/>
              <a:ext cx="3645664" cy="2551738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28" name="image24.jpeg" descr="image24.jpe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3645664" cy="2551738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blurRad="50800" dist="18000" dir="5400000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24" name="Strengths">
            <a:extLst>
              <a:ext uri="{FF2B5EF4-FFF2-40B4-BE49-F238E27FC236}">
                <a16:creationId xmlns:a16="http://schemas.microsoft.com/office/drawing/2014/main" id="{59450693-6E8C-40D3-85FD-39D2D0AF9CF3}"/>
              </a:ext>
            </a:extLst>
          </p:cNvPr>
          <p:cNvSpPr txBox="1"/>
          <p:nvPr/>
        </p:nvSpPr>
        <p:spPr>
          <a:xfrm>
            <a:off x="4908497" y="154683"/>
            <a:ext cx="2708432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 b="1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II.c</a:t>
            </a:r>
            <a:r>
              <a:rPr lang="en-US" dirty="0"/>
              <a:t>) </a:t>
            </a:r>
            <a:r>
              <a:rPr dirty="0"/>
              <a:t>Strengths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Box 13"/>
          <p:cNvSpPr txBox="1"/>
          <p:nvPr/>
        </p:nvSpPr>
        <p:spPr>
          <a:xfrm>
            <a:off x="340653" y="877833"/>
            <a:ext cx="10539702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 b="1"/>
            </a:lvl1pPr>
          </a:lstStyle>
          <a:p>
            <a:r>
              <a:rPr dirty="0"/>
              <a:t>1-2) E-Prepayment License Holder</a:t>
            </a:r>
            <a:r>
              <a:rPr lang="en-US" dirty="0"/>
              <a:t>- Prepayment,</a:t>
            </a:r>
            <a:r>
              <a:rPr lang="ko-KR" altLang="en-US" dirty="0"/>
              <a:t> </a:t>
            </a:r>
            <a:r>
              <a:rPr lang="en-US" altLang="ko-KR" dirty="0"/>
              <a:t>PG</a:t>
            </a:r>
            <a:endParaRPr dirty="0"/>
          </a:p>
        </p:txBody>
      </p:sp>
      <p:grpSp>
        <p:nvGrpSpPr>
          <p:cNvPr id="337" name="Group 19"/>
          <p:cNvGrpSpPr/>
          <p:nvPr/>
        </p:nvGrpSpPr>
        <p:grpSpPr>
          <a:xfrm>
            <a:off x="0" y="6578354"/>
            <a:ext cx="12192001" cy="173112"/>
            <a:chOff x="0" y="0"/>
            <a:chExt cx="12192000" cy="173111"/>
          </a:xfrm>
        </p:grpSpPr>
        <p:sp>
          <p:nvSpPr>
            <p:cNvPr id="333" name="Straight Connector 5"/>
            <p:cNvSpPr/>
            <p:nvPr/>
          </p:nvSpPr>
          <p:spPr>
            <a:xfrm>
              <a:off x="0" y="0"/>
              <a:ext cx="12192001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4" name="Straight Connector 6"/>
            <p:cNvSpPr/>
            <p:nvPr/>
          </p:nvSpPr>
          <p:spPr>
            <a:xfrm>
              <a:off x="5334001" y="136123"/>
              <a:ext cx="841899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5" name="Straight Connector 9"/>
            <p:cNvSpPr/>
            <p:nvPr/>
          </p:nvSpPr>
          <p:spPr>
            <a:xfrm>
              <a:off x="5502677" y="173111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6" name="Straight Connector 11"/>
            <p:cNvSpPr/>
            <p:nvPr/>
          </p:nvSpPr>
          <p:spPr>
            <a:xfrm>
              <a:off x="5502677" y="94696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" name="Strengths">
            <a:extLst>
              <a:ext uri="{FF2B5EF4-FFF2-40B4-BE49-F238E27FC236}">
                <a16:creationId xmlns:a16="http://schemas.microsoft.com/office/drawing/2014/main" id="{08D50351-49E8-44F4-9B13-D1E3DF1E7C7E}"/>
              </a:ext>
            </a:extLst>
          </p:cNvPr>
          <p:cNvSpPr txBox="1"/>
          <p:nvPr/>
        </p:nvSpPr>
        <p:spPr>
          <a:xfrm>
            <a:off x="4908497" y="154683"/>
            <a:ext cx="2764537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 b="1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II.d</a:t>
            </a:r>
            <a:r>
              <a:rPr lang="en-US" dirty="0"/>
              <a:t>) </a:t>
            </a:r>
            <a:r>
              <a:rPr dirty="0"/>
              <a:t>Strengths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3788B27-7E34-4E4A-A98B-90C13A5A596A}"/>
              </a:ext>
            </a:extLst>
          </p:cNvPr>
          <p:cNvGrpSpPr/>
          <p:nvPr/>
        </p:nvGrpSpPr>
        <p:grpSpPr>
          <a:xfrm>
            <a:off x="998978" y="1893796"/>
            <a:ext cx="9980982" cy="4128224"/>
            <a:chOff x="145312" y="1785868"/>
            <a:chExt cx="11886203" cy="457966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FCDBBB4-96FB-4D63-B2EF-27AD8184146C}"/>
                </a:ext>
              </a:extLst>
            </p:cNvPr>
            <p:cNvGrpSpPr/>
            <p:nvPr/>
          </p:nvGrpSpPr>
          <p:grpSpPr>
            <a:xfrm>
              <a:off x="145312" y="1789071"/>
              <a:ext cx="7813661" cy="4576462"/>
              <a:chOff x="974088" y="1527811"/>
              <a:chExt cx="7813661" cy="4576462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98C4811-3047-404E-A8F9-2F46441C92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04" r="5428" b="27952"/>
              <a:stretch/>
            </p:blipFill>
            <p:spPr>
              <a:xfrm>
                <a:off x="974088" y="1527811"/>
                <a:ext cx="3719832" cy="457646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BAA9696-9072-4368-8851-81A5FA2D5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8741" y="1527811"/>
                <a:ext cx="3939008" cy="457646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DFAACF2-9631-461D-84A0-F13AB2647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3794" y="1785868"/>
              <a:ext cx="3917721" cy="45764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Box 27"/>
          <p:cNvSpPr txBox="1"/>
          <p:nvPr/>
        </p:nvSpPr>
        <p:spPr>
          <a:xfrm>
            <a:off x="380319" y="886898"/>
            <a:ext cx="1178406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 b="1"/>
            </a:lvl1pPr>
          </a:lstStyle>
          <a:p>
            <a:r>
              <a:rPr lang="en-US" dirty="0"/>
              <a:t>4</a:t>
            </a:r>
            <a:r>
              <a:rPr dirty="0"/>
              <a:t>) </a:t>
            </a:r>
            <a:r>
              <a:rPr lang="en-US" dirty="0"/>
              <a:t>Mobile App</a:t>
            </a:r>
            <a:endParaRPr dirty="0"/>
          </a:p>
        </p:txBody>
      </p:sp>
      <p:sp>
        <p:nvSpPr>
          <p:cNvPr id="416" name="TextBox 29"/>
          <p:cNvSpPr txBox="1"/>
          <p:nvPr/>
        </p:nvSpPr>
        <p:spPr>
          <a:xfrm>
            <a:off x="217357" y="1607914"/>
            <a:ext cx="5354653" cy="4052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AutoNum type="circleNumDbPlain"/>
              <a:defRPr sz="2400" b="1"/>
            </a:pPr>
            <a:r>
              <a:rPr dirty="0"/>
              <a:t>Fast Remit</a:t>
            </a:r>
          </a:p>
          <a:p>
            <a:pPr marL="457200" indent="-457200">
              <a:lnSpc>
                <a:spcPct val="150000"/>
              </a:lnSpc>
              <a:buSzPct val="100000"/>
              <a:buAutoNum type="circleNumDbPlain"/>
              <a:defRPr sz="2400" b="1"/>
            </a:pPr>
            <a:r>
              <a:rPr dirty="0"/>
              <a:t>Wallet Service</a:t>
            </a:r>
          </a:p>
          <a:p>
            <a:pPr marL="457200" indent="-457200">
              <a:lnSpc>
                <a:spcPct val="150000"/>
              </a:lnSpc>
              <a:buSzPct val="100000"/>
              <a:buAutoNum type="circleNumDbPlain"/>
              <a:defRPr sz="2400" b="1"/>
            </a:pPr>
            <a:r>
              <a:rPr dirty="0"/>
              <a:t>Local Bank Transfer</a:t>
            </a:r>
          </a:p>
          <a:p>
            <a:pPr marL="457200" indent="-457200">
              <a:lnSpc>
                <a:spcPct val="150000"/>
              </a:lnSpc>
              <a:buSzPct val="100000"/>
              <a:buAutoNum type="circleNumDbPlain"/>
              <a:defRPr sz="2400" b="1"/>
            </a:pPr>
            <a:r>
              <a:rPr dirty="0"/>
              <a:t>ATM Cash Payout</a:t>
            </a:r>
          </a:p>
          <a:p>
            <a:pPr marL="457200" indent="-457200">
              <a:lnSpc>
                <a:spcPct val="150000"/>
              </a:lnSpc>
              <a:buSzPct val="100000"/>
              <a:buAutoNum type="circleNumDbPlain"/>
              <a:defRPr sz="2400" b="1"/>
            </a:pPr>
            <a:r>
              <a:rPr dirty="0"/>
              <a:t>Mobile Coupon Service</a:t>
            </a:r>
          </a:p>
          <a:p>
            <a:pPr marL="457200" indent="-457200">
              <a:lnSpc>
                <a:spcPct val="150000"/>
              </a:lnSpc>
              <a:buSzPct val="100000"/>
              <a:buAutoNum type="circleNumDbPlain"/>
              <a:defRPr sz="2400" b="1"/>
            </a:pPr>
            <a:r>
              <a:rPr dirty="0"/>
              <a:t>Top-up Service: World Wide H.P.</a:t>
            </a:r>
          </a:p>
          <a:p>
            <a:pPr marL="457200" indent="-457200">
              <a:lnSpc>
                <a:spcPct val="150000"/>
              </a:lnSpc>
              <a:buSzPct val="100000"/>
              <a:buAutoNum type="circleNumDbPlain"/>
              <a:defRPr sz="2400" b="1"/>
            </a:pPr>
            <a:r>
              <a:rPr dirty="0"/>
              <a:t>Money Exchange</a:t>
            </a:r>
          </a:p>
          <a:p>
            <a:pPr marL="457200" indent="-457200">
              <a:lnSpc>
                <a:spcPct val="150000"/>
              </a:lnSpc>
              <a:buSzPct val="100000"/>
              <a:buAutoNum type="circleNumDbPlain"/>
              <a:defRPr sz="2400" b="1"/>
            </a:pPr>
            <a:r>
              <a:rPr dirty="0"/>
              <a:t>Easy Loan</a:t>
            </a:r>
          </a:p>
        </p:txBody>
      </p:sp>
      <p:grpSp>
        <p:nvGrpSpPr>
          <p:cNvPr id="421" name="Group 19"/>
          <p:cNvGrpSpPr/>
          <p:nvPr/>
        </p:nvGrpSpPr>
        <p:grpSpPr>
          <a:xfrm>
            <a:off x="0" y="6578354"/>
            <a:ext cx="12192001" cy="173112"/>
            <a:chOff x="0" y="0"/>
            <a:chExt cx="12192000" cy="173111"/>
          </a:xfrm>
        </p:grpSpPr>
        <p:sp>
          <p:nvSpPr>
            <p:cNvPr id="417" name="Straight Connector 5"/>
            <p:cNvSpPr/>
            <p:nvPr/>
          </p:nvSpPr>
          <p:spPr>
            <a:xfrm>
              <a:off x="0" y="0"/>
              <a:ext cx="12192001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8" name="Straight Connector 6"/>
            <p:cNvSpPr/>
            <p:nvPr/>
          </p:nvSpPr>
          <p:spPr>
            <a:xfrm>
              <a:off x="5334001" y="136123"/>
              <a:ext cx="841899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9" name="Straight Connector 9"/>
            <p:cNvSpPr/>
            <p:nvPr/>
          </p:nvSpPr>
          <p:spPr>
            <a:xfrm>
              <a:off x="5502677" y="173111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0" name="Straight Connector 11"/>
            <p:cNvSpPr/>
            <p:nvPr/>
          </p:nvSpPr>
          <p:spPr>
            <a:xfrm>
              <a:off x="5502677" y="94696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" name="Strengths">
            <a:extLst>
              <a:ext uri="{FF2B5EF4-FFF2-40B4-BE49-F238E27FC236}">
                <a16:creationId xmlns:a16="http://schemas.microsoft.com/office/drawing/2014/main" id="{2E800586-9962-48FB-9F58-D8B995E11DE4}"/>
              </a:ext>
            </a:extLst>
          </p:cNvPr>
          <p:cNvSpPr txBox="1"/>
          <p:nvPr/>
        </p:nvSpPr>
        <p:spPr>
          <a:xfrm>
            <a:off x="4908497" y="154683"/>
            <a:ext cx="284148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II. e) </a:t>
            </a:r>
            <a:r>
              <a:rPr dirty="0"/>
              <a:t>Strengths</a:t>
            </a:r>
          </a:p>
        </p:txBody>
      </p:sp>
      <p:pic>
        <p:nvPicPr>
          <p:cNvPr id="14" name="Our Services.png" descr="Our Services.png">
            <a:extLst>
              <a:ext uri="{FF2B5EF4-FFF2-40B4-BE49-F238E27FC236}">
                <a16:creationId xmlns:a16="http://schemas.microsoft.com/office/drawing/2014/main" id="{46B12595-EDEB-4915-8C55-BEB46F424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78" t="3939" r="15061" b="8780"/>
          <a:stretch/>
        </p:blipFill>
        <p:spPr>
          <a:xfrm>
            <a:off x="6754167" y="826759"/>
            <a:ext cx="4494858" cy="57454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그림 82"/>
          <p:cNvGrpSpPr/>
          <p:nvPr/>
        </p:nvGrpSpPr>
        <p:grpSpPr>
          <a:xfrm>
            <a:off x="537061" y="3295605"/>
            <a:ext cx="1730783" cy="1149789"/>
            <a:chOff x="0" y="0"/>
            <a:chExt cx="1730782" cy="1149787"/>
          </a:xfrm>
        </p:grpSpPr>
        <p:sp>
          <p:nvSpPr>
            <p:cNvPr id="342" name="Rectangle"/>
            <p:cNvSpPr/>
            <p:nvPr/>
          </p:nvSpPr>
          <p:spPr>
            <a:xfrm>
              <a:off x="44450" y="44450"/>
              <a:ext cx="1641883" cy="1060888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43" name="image26.png" descr="image26.png"/>
            <p:cNvPicPr>
              <a:picLocks noChangeAspect="1"/>
            </p:cNvPicPr>
            <p:nvPr/>
          </p:nvPicPr>
          <p:blipFill>
            <a:blip r:embed="rId3"/>
            <a:srcRect l="685" t="14370"/>
            <a:stretch>
              <a:fillRect/>
            </a:stretch>
          </p:blipFill>
          <p:spPr>
            <a:xfrm>
              <a:off x="44450" y="44450"/>
              <a:ext cx="1640545" cy="106088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18000" dir="5400000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344" name="Rectangle"/>
            <p:cNvSpPr/>
            <p:nvPr/>
          </p:nvSpPr>
          <p:spPr>
            <a:xfrm>
              <a:off x="0" y="0"/>
              <a:ext cx="1730783" cy="1149788"/>
            </a:xfrm>
            <a:prstGeom prst="rect">
              <a:avLst/>
            </a:prstGeom>
            <a:noFill/>
            <a:ln w="88900" cap="sq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48" name="Group 7"/>
          <p:cNvGrpSpPr/>
          <p:nvPr/>
        </p:nvGrpSpPr>
        <p:grpSpPr>
          <a:xfrm>
            <a:off x="460560" y="2036299"/>
            <a:ext cx="1800001" cy="1268694"/>
            <a:chOff x="0" y="0"/>
            <a:chExt cx="1800000" cy="1268693"/>
          </a:xfrm>
        </p:grpSpPr>
        <p:pic>
          <p:nvPicPr>
            <p:cNvPr id="346" name="그림 6" descr="그림 6"/>
            <p:cNvPicPr>
              <a:picLocks noChangeAspect="1"/>
            </p:cNvPicPr>
            <p:nvPr/>
          </p:nvPicPr>
          <p:blipFill>
            <a:blip r:embed="rId4"/>
            <a:srcRect l="17915" t="17040" r="27689" b="1283"/>
            <a:stretch>
              <a:fillRect/>
            </a:stretch>
          </p:blipFill>
          <p:spPr>
            <a:xfrm>
              <a:off x="5204" y="0"/>
              <a:ext cx="1787639" cy="1142356"/>
            </a:xfrm>
            <a:prstGeom prst="rect">
              <a:avLst/>
            </a:prstGeom>
            <a:ln w="38100" cap="sq">
              <a:solidFill>
                <a:srgbClr val="FFFFFF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47" name="직사각형 28"/>
            <p:cNvSpPr/>
            <p:nvPr/>
          </p:nvSpPr>
          <p:spPr>
            <a:xfrm>
              <a:off x="0" y="946113"/>
              <a:ext cx="1800001" cy="32258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b="1"/>
              </a:lvl1pPr>
            </a:lstStyle>
            <a:p>
              <a:r>
                <a:t>DDM</a:t>
              </a:r>
            </a:p>
          </p:txBody>
        </p:sp>
      </p:grpSp>
      <p:grpSp>
        <p:nvGrpSpPr>
          <p:cNvPr id="351" name="Group 8"/>
          <p:cNvGrpSpPr/>
          <p:nvPr/>
        </p:nvGrpSpPr>
        <p:grpSpPr>
          <a:xfrm>
            <a:off x="7672398" y="2010961"/>
            <a:ext cx="1800001" cy="1266193"/>
            <a:chOff x="0" y="0"/>
            <a:chExt cx="1800000" cy="1266192"/>
          </a:xfrm>
        </p:grpSpPr>
        <p:pic>
          <p:nvPicPr>
            <p:cNvPr id="349" name="Picture 4" descr="Picture 4"/>
            <p:cNvPicPr>
              <a:picLocks noChangeAspect="1"/>
            </p:cNvPicPr>
            <p:nvPr/>
          </p:nvPicPr>
          <p:blipFill>
            <a:blip r:embed="rId5"/>
            <a:srcRect b="3565"/>
            <a:stretch>
              <a:fillRect/>
            </a:stretch>
          </p:blipFill>
          <p:spPr>
            <a:xfrm>
              <a:off x="5205" y="0"/>
              <a:ext cx="1787557" cy="1141414"/>
            </a:xfrm>
            <a:prstGeom prst="rect">
              <a:avLst/>
            </a:prstGeom>
            <a:ln w="38100" cap="sq">
              <a:solidFill>
                <a:srgbClr val="FFFFFF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50" name="직사각형 28"/>
            <p:cNvSpPr/>
            <p:nvPr/>
          </p:nvSpPr>
          <p:spPr>
            <a:xfrm>
              <a:off x="0" y="943612"/>
              <a:ext cx="1800001" cy="32258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b="1"/>
              </a:lvl1pPr>
            </a:lstStyle>
            <a:p>
              <a:r>
                <a:t>Ansan</a:t>
              </a:r>
            </a:p>
          </p:txBody>
        </p:sp>
      </p:grpSp>
      <p:sp>
        <p:nvSpPr>
          <p:cNvPr id="352" name="직사각형 28"/>
          <p:cNvSpPr/>
          <p:nvPr/>
        </p:nvSpPr>
        <p:spPr>
          <a:xfrm>
            <a:off x="7669121" y="4354397"/>
            <a:ext cx="1800001" cy="322580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 b="1"/>
            </a:lvl1pPr>
          </a:lstStyle>
          <a:p>
            <a:r>
              <a:t>Hwaseong</a:t>
            </a:r>
          </a:p>
        </p:txBody>
      </p:sp>
      <p:sp>
        <p:nvSpPr>
          <p:cNvPr id="353" name="직사각형 28"/>
          <p:cNvSpPr/>
          <p:nvPr/>
        </p:nvSpPr>
        <p:spPr>
          <a:xfrm>
            <a:off x="460560" y="4299894"/>
            <a:ext cx="1800001" cy="32258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 b="1"/>
            </a:lvl1pPr>
          </a:lstStyle>
          <a:p>
            <a:r>
              <a:t>DDM CIS</a:t>
            </a:r>
          </a:p>
        </p:txBody>
      </p:sp>
      <p:grpSp>
        <p:nvGrpSpPr>
          <p:cNvPr id="356" name="Group 14"/>
          <p:cNvGrpSpPr/>
          <p:nvPr/>
        </p:nvGrpSpPr>
        <p:grpSpPr>
          <a:xfrm>
            <a:off x="9730392" y="3394590"/>
            <a:ext cx="1800001" cy="1273246"/>
            <a:chOff x="0" y="0"/>
            <a:chExt cx="1800000" cy="1273245"/>
          </a:xfrm>
        </p:grpSpPr>
        <p:pic>
          <p:nvPicPr>
            <p:cNvPr id="354" name="Picture 10" descr="Picture 10"/>
            <p:cNvPicPr>
              <a:picLocks noChangeAspect="1"/>
            </p:cNvPicPr>
            <p:nvPr/>
          </p:nvPicPr>
          <p:blipFill>
            <a:blip r:embed="rId6"/>
            <a:srcRect l="5678" t="5981" r="22006" b="9756"/>
            <a:stretch>
              <a:fillRect/>
            </a:stretch>
          </p:blipFill>
          <p:spPr>
            <a:xfrm>
              <a:off x="9270" y="-1"/>
              <a:ext cx="1781460" cy="945281"/>
            </a:xfrm>
            <a:prstGeom prst="rect">
              <a:avLst/>
            </a:prstGeom>
            <a:ln w="38100" cap="sq">
              <a:solidFill>
                <a:srgbClr val="FFFFFF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55" name="직사각형 28"/>
            <p:cNvSpPr/>
            <p:nvPr/>
          </p:nvSpPr>
          <p:spPr>
            <a:xfrm>
              <a:off x="0" y="950665"/>
              <a:ext cx="1800001" cy="32258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b="1"/>
              </a:lvl1pPr>
            </a:lstStyle>
            <a:p>
              <a:r>
                <a:t>Songu-ri</a:t>
              </a:r>
            </a:p>
          </p:txBody>
        </p:sp>
      </p:grpSp>
      <p:grpSp>
        <p:nvGrpSpPr>
          <p:cNvPr id="359" name="Group 15"/>
          <p:cNvGrpSpPr/>
          <p:nvPr/>
        </p:nvGrpSpPr>
        <p:grpSpPr>
          <a:xfrm>
            <a:off x="2514398" y="2036150"/>
            <a:ext cx="1800001" cy="1272574"/>
            <a:chOff x="0" y="0"/>
            <a:chExt cx="1800000" cy="1272572"/>
          </a:xfrm>
        </p:grpSpPr>
        <p:pic>
          <p:nvPicPr>
            <p:cNvPr id="357" name="Picture 3" descr="Picture 3"/>
            <p:cNvPicPr>
              <a:picLocks noChangeAspect="1"/>
            </p:cNvPicPr>
            <p:nvPr/>
          </p:nvPicPr>
          <p:blipFill>
            <a:blip r:embed="rId7"/>
            <a:srcRect b="17904"/>
            <a:stretch>
              <a:fillRect/>
            </a:stretch>
          </p:blipFill>
          <p:spPr>
            <a:xfrm>
              <a:off x="9272" y="0"/>
              <a:ext cx="1781460" cy="937127"/>
            </a:xfrm>
            <a:prstGeom prst="rect">
              <a:avLst/>
            </a:prstGeom>
            <a:ln w="38100" cap="sq">
              <a:solidFill>
                <a:srgbClr val="FFFFFF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58" name="직사각형 28"/>
            <p:cNvSpPr/>
            <p:nvPr/>
          </p:nvSpPr>
          <p:spPr>
            <a:xfrm>
              <a:off x="0" y="949993"/>
              <a:ext cx="1800001" cy="322580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b="1"/>
              </a:lvl1pPr>
            </a:lstStyle>
            <a:p>
              <a:r>
                <a:t>Hyehwa</a:t>
              </a:r>
            </a:p>
          </p:txBody>
        </p:sp>
      </p:grpSp>
      <p:grpSp>
        <p:nvGrpSpPr>
          <p:cNvPr id="362" name="Group 16"/>
          <p:cNvGrpSpPr/>
          <p:nvPr/>
        </p:nvGrpSpPr>
        <p:grpSpPr>
          <a:xfrm>
            <a:off x="9740082" y="4798979"/>
            <a:ext cx="1800001" cy="1286358"/>
            <a:chOff x="0" y="0"/>
            <a:chExt cx="1800000" cy="1286357"/>
          </a:xfrm>
        </p:grpSpPr>
        <p:pic>
          <p:nvPicPr>
            <p:cNvPr id="360" name="그림 17" descr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70" y="0"/>
              <a:ext cx="1781460" cy="1127288"/>
            </a:xfrm>
            <a:prstGeom prst="rect">
              <a:avLst/>
            </a:prstGeom>
            <a:ln w="38100" cap="sq">
              <a:solidFill>
                <a:srgbClr val="FFFFFF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61" name="직사각형 28"/>
            <p:cNvSpPr/>
            <p:nvPr/>
          </p:nvSpPr>
          <p:spPr>
            <a:xfrm>
              <a:off x="0" y="963777"/>
              <a:ext cx="1800001" cy="32258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b="1"/>
              </a:lvl1pPr>
            </a:lstStyle>
            <a:p>
              <a:r>
                <a:t>Gimhae</a:t>
              </a:r>
            </a:p>
          </p:txBody>
        </p:sp>
      </p:grpSp>
      <p:grpSp>
        <p:nvGrpSpPr>
          <p:cNvPr id="369" name="Group 21"/>
          <p:cNvGrpSpPr/>
          <p:nvPr/>
        </p:nvGrpSpPr>
        <p:grpSpPr>
          <a:xfrm>
            <a:off x="2494372" y="3332912"/>
            <a:ext cx="1819561" cy="1285910"/>
            <a:chOff x="0" y="0"/>
            <a:chExt cx="1819559" cy="1285908"/>
          </a:xfrm>
        </p:grpSpPr>
        <p:grpSp>
          <p:nvGrpSpPr>
            <p:cNvPr id="367" name="Group 20"/>
            <p:cNvGrpSpPr/>
            <p:nvPr/>
          </p:nvGrpSpPr>
          <p:grpSpPr>
            <a:xfrm>
              <a:off x="0" y="0"/>
              <a:ext cx="1819560" cy="1240832"/>
              <a:chOff x="0" y="0"/>
              <a:chExt cx="1819559" cy="1240831"/>
            </a:xfrm>
          </p:grpSpPr>
          <p:grpSp>
            <p:nvGrpSpPr>
              <p:cNvPr id="365" name="Picture 50"/>
              <p:cNvGrpSpPr/>
              <p:nvPr/>
            </p:nvGrpSpPr>
            <p:grpSpPr>
              <a:xfrm>
                <a:off x="0" y="0"/>
                <a:ext cx="1819560" cy="1240832"/>
                <a:chOff x="0" y="0"/>
                <a:chExt cx="1819559" cy="1240831"/>
              </a:xfrm>
            </p:grpSpPr>
            <p:pic>
              <p:nvPicPr>
                <p:cNvPr id="363" name="image32.png" descr="image32.png"/>
                <p:cNvPicPr>
                  <a:picLocks noChangeAspect="1"/>
                </p:cNvPicPr>
                <p:nvPr/>
              </p:nvPicPr>
              <p:blipFill>
                <a:blip r:embed="rId9"/>
                <a:srcRect t="27099" r="92"/>
                <a:stretch>
                  <a:fillRect/>
                </a:stretch>
              </p:blipFill>
              <p:spPr>
                <a:xfrm>
                  <a:off x="19050" y="19049"/>
                  <a:ext cx="1781460" cy="113393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364" name="Rectangle"/>
                <p:cNvSpPr/>
                <p:nvPr/>
              </p:nvSpPr>
              <p:spPr>
                <a:xfrm>
                  <a:off x="0" y="0"/>
                  <a:ext cx="1819560" cy="1240832"/>
                </a:xfrm>
                <a:prstGeom prst="rect">
                  <a:avLst/>
                </a:prstGeom>
                <a:noFill/>
                <a:ln w="38100" cap="sq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  <p:pic>
            <p:nvPicPr>
              <p:cNvPr id="366" name="Picture 18" descr="Picture 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050" y="22303"/>
                <a:ext cx="1772189" cy="11276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68" name="직사각형 28"/>
            <p:cNvSpPr/>
            <p:nvPr/>
          </p:nvSpPr>
          <p:spPr>
            <a:xfrm>
              <a:off x="5144" y="963328"/>
              <a:ext cx="1800001" cy="32258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b="1"/>
              </a:lvl1pPr>
            </a:lstStyle>
            <a:p>
              <a:r>
                <a:t>Mongol town</a:t>
              </a:r>
            </a:p>
          </p:txBody>
        </p:sp>
      </p:grpSp>
      <p:grpSp>
        <p:nvGrpSpPr>
          <p:cNvPr id="376" name="Group 23"/>
          <p:cNvGrpSpPr/>
          <p:nvPr/>
        </p:nvGrpSpPr>
        <p:grpSpPr>
          <a:xfrm>
            <a:off x="7649732" y="4789382"/>
            <a:ext cx="1815482" cy="1293910"/>
            <a:chOff x="0" y="0"/>
            <a:chExt cx="1815480" cy="1293908"/>
          </a:xfrm>
        </p:grpSpPr>
        <p:grpSp>
          <p:nvGrpSpPr>
            <p:cNvPr id="374" name="Group 55"/>
            <p:cNvGrpSpPr/>
            <p:nvPr/>
          </p:nvGrpSpPr>
          <p:grpSpPr>
            <a:xfrm>
              <a:off x="0" y="-1"/>
              <a:ext cx="1815481" cy="1293910"/>
              <a:chOff x="0" y="0"/>
              <a:chExt cx="1815480" cy="1293908"/>
            </a:xfrm>
          </p:grpSpPr>
          <p:grpSp>
            <p:nvGrpSpPr>
              <p:cNvPr id="372" name="Picture 58"/>
              <p:cNvGrpSpPr/>
              <p:nvPr/>
            </p:nvGrpSpPr>
            <p:grpSpPr>
              <a:xfrm>
                <a:off x="0" y="0"/>
                <a:ext cx="1815481" cy="1251023"/>
                <a:chOff x="0" y="0"/>
                <a:chExt cx="1815480" cy="1251022"/>
              </a:xfrm>
            </p:grpSpPr>
            <p:pic>
              <p:nvPicPr>
                <p:cNvPr id="370" name="image32.png" descr="image32.png"/>
                <p:cNvPicPr>
                  <a:picLocks noChangeAspect="1"/>
                </p:cNvPicPr>
                <p:nvPr/>
              </p:nvPicPr>
              <p:blipFill>
                <a:blip r:embed="rId9"/>
                <a:srcRect t="27099" r="92"/>
                <a:stretch>
                  <a:fillRect/>
                </a:stretch>
              </p:blipFill>
              <p:spPr>
                <a:xfrm>
                  <a:off x="19049" y="19050"/>
                  <a:ext cx="1777382" cy="11435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371" name="Rectangle"/>
                <p:cNvSpPr/>
                <p:nvPr/>
              </p:nvSpPr>
              <p:spPr>
                <a:xfrm>
                  <a:off x="0" y="0"/>
                  <a:ext cx="1815481" cy="1251023"/>
                </a:xfrm>
                <a:prstGeom prst="rect">
                  <a:avLst/>
                </a:prstGeom>
                <a:noFill/>
                <a:ln w="38100" cap="sq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373" name="직사각형 28"/>
              <p:cNvSpPr/>
              <p:nvPr/>
            </p:nvSpPr>
            <p:spPr>
              <a:xfrm>
                <a:off x="5175" y="971328"/>
                <a:ext cx="1795879" cy="322581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400" b="1"/>
                </a:lvl1pPr>
              </a:lstStyle>
              <a:p>
                <a:r>
                  <a:t>Gwangju</a:t>
                </a:r>
              </a:p>
            </p:txBody>
          </p:sp>
        </p:grpSp>
        <p:pic>
          <p:nvPicPr>
            <p:cNvPr id="375" name="Picture 22" descr="Picture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00" y="12278"/>
              <a:ext cx="1795376" cy="94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77" name="TextBox 56"/>
          <p:cNvSpPr txBox="1"/>
          <p:nvPr/>
        </p:nvSpPr>
        <p:spPr>
          <a:xfrm>
            <a:off x="378814" y="876336"/>
            <a:ext cx="1178406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 b="1"/>
            </a:lvl1pPr>
          </a:lstStyle>
          <a:p>
            <a:r>
              <a:rPr dirty="0"/>
              <a:t>2) Nationwide Branch</a:t>
            </a:r>
            <a:r>
              <a:rPr lang="en-US" dirty="0"/>
              <a:t> Network</a:t>
            </a:r>
            <a:endParaRPr dirty="0"/>
          </a:p>
        </p:txBody>
      </p:sp>
      <p:grpSp>
        <p:nvGrpSpPr>
          <p:cNvPr id="384" name="그룹 2"/>
          <p:cNvGrpSpPr/>
          <p:nvPr/>
        </p:nvGrpSpPr>
        <p:grpSpPr>
          <a:xfrm>
            <a:off x="9717575" y="1990723"/>
            <a:ext cx="1812959" cy="1297161"/>
            <a:chOff x="0" y="0"/>
            <a:chExt cx="1812957" cy="1297160"/>
          </a:xfrm>
        </p:grpSpPr>
        <p:grpSp>
          <p:nvGrpSpPr>
            <p:cNvPr id="382" name="Group 61"/>
            <p:cNvGrpSpPr/>
            <p:nvPr/>
          </p:nvGrpSpPr>
          <p:grpSpPr>
            <a:xfrm>
              <a:off x="0" y="0"/>
              <a:ext cx="1812958" cy="1297161"/>
              <a:chOff x="0" y="0"/>
              <a:chExt cx="1812957" cy="1297160"/>
            </a:xfrm>
          </p:grpSpPr>
          <p:grpSp>
            <p:nvGrpSpPr>
              <p:cNvPr id="380" name="Picture 63"/>
              <p:cNvGrpSpPr/>
              <p:nvPr/>
            </p:nvGrpSpPr>
            <p:grpSpPr>
              <a:xfrm>
                <a:off x="0" y="0"/>
                <a:ext cx="1812958" cy="1255164"/>
                <a:chOff x="0" y="0"/>
                <a:chExt cx="1812957" cy="1255163"/>
              </a:xfrm>
            </p:grpSpPr>
            <p:pic>
              <p:nvPicPr>
                <p:cNvPr id="378" name="image32.png" descr="image32.png"/>
                <p:cNvPicPr>
                  <a:picLocks noChangeAspect="1"/>
                </p:cNvPicPr>
                <p:nvPr/>
              </p:nvPicPr>
              <p:blipFill>
                <a:blip r:embed="rId9"/>
                <a:srcRect t="27099" r="92"/>
                <a:stretch>
                  <a:fillRect/>
                </a:stretch>
              </p:blipFill>
              <p:spPr>
                <a:xfrm>
                  <a:off x="19049" y="19049"/>
                  <a:ext cx="1774859" cy="114744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379" name="Rectangle"/>
                <p:cNvSpPr/>
                <p:nvPr/>
              </p:nvSpPr>
              <p:spPr>
                <a:xfrm>
                  <a:off x="0" y="0"/>
                  <a:ext cx="1812958" cy="1255164"/>
                </a:xfrm>
                <a:prstGeom prst="rect">
                  <a:avLst/>
                </a:prstGeom>
                <a:noFill/>
                <a:ln w="38100" cap="sq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381" name="직사각형 28"/>
              <p:cNvSpPr/>
              <p:nvPr/>
            </p:nvSpPr>
            <p:spPr>
              <a:xfrm>
                <a:off x="5195" y="974580"/>
                <a:ext cx="1793330" cy="322581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400" b="1"/>
                </a:lvl1pPr>
              </a:lstStyle>
              <a:p>
                <a:r>
                  <a:t>Suwon</a:t>
                </a:r>
              </a:p>
            </p:txBody>
          </p:sp>
        </p:grpSp>
        <p:pic>
          <p:nvPicPr>
            <p:cNvPr id="383" name="Picture 24" descr="Picture 24"/>
            <p:cNvPicPr>
              <a:picLocks noChangeAspect="1"/>
            </p:cNvPicPr>
            <p:nvPr/>
          </p:nvPicPr>
          <p:blipFill>
            <a:blip r:embed="rId12"/>
            <a:srcRect l="4699" t="13968" r="12803" b="9714"/>
            <a:stretch>
              <a:fillRect/>
            </a:stretch>
          </p:blipFill>
          <p:spPr>
            <a:xfrm>
              <a:off x="11867" y="16557"/>
              <a:ext cx="1793329" cy="9462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7" name="Group 2"/>
          <p:cNvGrpSpPr/>
          <p:nvPr/>
        </p:nvGrpSpPr>
        <p:grpSpPr>
          <a:xfrm>
            <a:off x="459426" y="4738489"/>
            <a:ext cx="1800002" cy="1330559"/>
            <a:chOff x="0" y="0"/>
            <a:chExt cx="1800000" cy="1330558"/>
          </a:xfrm>
        </p:grpSpPr>
        <p:pic>
          <p:nvPicPr>
            <p:cNvPr id="385" name="그림 2" descr="그림 2"/>
            <p:cNvPicPr>
              <a:picLocks noChangeAspect="1"/>
            </p:cNvPicPr>
            <p:nvPr/>
          </p:nvPicPr>
          <p:blipFill>
            <a:blip r:embed="rId13"/>
            <a:srcRect l="1" t="23020" r="274"/>
            <a:stretch>
              <a:fillRect/>
            </a:stretch>
          </p:blipFill>
          <p:spPr>
            <a:xfrm>
              <a:off x="11384" y="0"/>
              <a:ext cx="1779556" cy="1153418"/>
            </a:xfrm>
            <a:prstGeom prst="rect">
              <a:avLst/>
            </a:prstGeom>
            <a:ln w="38100" cap="sq">
              <a:solidFill>
                <a:srgbClr val="FFFFFF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86" name="직사각형 28"/>
            <p:cNvSpPr/>
            <p:nvPr/>
          </p:nvSpPr>
          <p:spPr>
            <a:xfrm>
              <a:off x="0" y="1007978"/>
              <a:ext cx="1800001" cy="32258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b="1"/>
              </a:lvl1pPr>
            </a:lstStyle>
            <a:p>
              <a:r>
                <a:t>Itaewon</a:t>
              </a:r>
            </a:p>
          </p:txBody>
        </p:sp>
      </p:grpSp>
      <p:grpSp>
        <p:nvGrpSpPr>
          <p:cNvPr id="390" name="그룹 65"/>
          <p:cNvGrpSpPr/>
          <p:nvPr/>
        </p:nvGrpSpPr>
        <p:grpSpPr>
          <a:xfrm>
            <a:off x="2490022" y="4743596"/>
            <a:ext cx="1809252" cy="1292779"/>
            <a:chOff x="0" y="0"/>
            <a:chExt cx="1809251" cy="1292778"/>
          </a:xfrm>
        </p:grpSpPr>
        <p:sp>
          <p:nvSpPr>
            <p:cNvPr id="388" name="직사각형 28"/>
            <p:cNvSpPr/>
            <p:nvPr/>
          </p:nvSpPr>
          <p:spPr>
            <a:xfrm>
              <a:off x="0" y="970198"/>
              <a:ext cx="1800001" cy="32258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b="1"/>
              </a:lvl1pPr>
            </a:lstStyle>
            <a:p>
              <a:r>
                <a:t>Bupyeong</a:t>
              </a:r>
            </a:p>
          </p:txBody>
        </p:sp>
        <p:pic>
          <p:nvPicPr>
            <p:cNvPr id="389" name="그림 67" descr="그림 67"/>
            <p:cNvPicPr>
              <a:picLocks noChangeAspect="1"/>
            </p:cNvPicPr>
            <p:nvPr/>
          </p:nvPicPr>
          <p:blipFill>
            <a:blip r:embed="rId14"/>
            <a:srcRect t="10754" r="19637" b="25064"/>
            <a:stretch>
              <a:fillRect/>
            </a:stretch>
          </p:blipFill>
          <p:spPr>
            <a:xfrm>
              <a:off x="14080" y="0"/>
              <a:ext cx="1795172" cy="9957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4" name="그룹 17"/>
          <p:cNvGrpSpPr/>
          <p:nvPr/>
        </p:nvGrpSpPr>
        <p:grpSpPr>
          <a:xfrm>
            <a:off x="3702665" y="1994103"/>
            <a:ext cx="4272935" cy="4448128"/>
            <a:chOff x="0" y="0"/>
            <a:chExt cx="4272934" cy="4448126"/>
          </a:xfrm>
        </p:grpSpPr>
        <p:pic>
          <p:nvPicPr>
            <p:cNvPr id="391" name="Picture 2" descr="Picture 2"/>
            <p:cNvPicPr>
              <a:picLocks noChangeAspect="1"/>
            </p:cNvPicPr>
            <p:nvPr/>
          </p:nvPicPr>
          <p:blipFill>
            <a:blip r:embed="rId15"/>
            <a:srcRect l="17829" r="17465" b="15409"/>
            <a:stretch>
              <a:fillRect/>
            </a:stretch>
          </p:blipFill>
          <p:spPr>
            <a:xfrm>
              <a:off x="-1" y="0"/>
              <a:ext cx="4272936" cy="44481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2" name="Picture 6" descr="Picture 6"/>
            <p:cNvPicPr>
              <a:picLocks noChangeAspect="1"/>
            </p:cNvPicPr>
            <p:nvPr/>
          </p:nvPicPr>
          <p:blipFill>
            <a:blip r:embed="rId16"/>
            <a:srcRect l="20631" r="21539" b="12648"/>
            <a:stretch>
              <a:fillRect/>
            </a:stretch>
          </p:blipFill>
          <p:spPr>
            <a:xfrm>
              <a:off x="1840489" y="532808"/>
              <a:ext cx="104806" cy="1872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3" name="Picture 6" descr="Picture 6"/>
            <p:cNvPicPr>
              <a:picLocks noChangeAspect="1"/>
            </p:cNvPicPr>
            <p:nvPr/>
          </p:nvPicPr>
          <p:blipFill>
            <a:blip r:embed="rId16"/>
            <a:srcRect l="20631" r="21539" b="12648"/>
            <a:stretch>
              <a:fillRect/>
            </a:stretch>
          </p:blipFill>
          <p:spPr>
            <a:xfrm>
              <a:off x="1216640" y="825761"/>
              <a:ext cx="104806" cy="1872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4" name="Picture 6" descr="Picture 6"/>
            <p:cNvPicPr>
              <a:picLocks noChangeAspect="1"/>
            </p:cNvPicPr>
            <p:nvPr/>
          </p:nvPicPr>
          <p:blipFill>
            <a:blip r:embed="rId16"/>
            <a:srcRect l="20631" r="21539" b="12648"/>
            <a:stretch>
              <a:fillRect/>
            </a:stretch>
          </p:blipFill>
          <p:spPr>
            <a:xfrm>
              <a:off x="1472131" y="829100"/>
              <a:ext cx="104806" cy="1872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5" name="Picture 6" descr="Picture 6"/>
            <p:cNvPicPr>
              <a:picLocks noChangeAspect="1"/>
            </p:cNvPicPr>
            <p:nvPr/>
          </p:nvPicPr>
          <p:blipFill>
            <a:blip r:embed="rId16"/>
            <a:srcRect l="20631" r="21539" b="12648"/>
            <a:stretch>
              <a:fillRect/>
            </a:stretch>
          </p:blipFill>
          <p:spPr>
            <a:xfrm>
              <a:off x="1551756" y="782649"/>
              <a:ext cx="104806" cy="1872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6" name="Picture 6" descr="Picture 6"/>
            <p:cNvPicPr>
              <a:picLocks noChangeAspect="1"/>
            </p:cNvPicPr>
            <p:nvPr/>
          </p:nvPicPr>
          <p:blipFill>
            <a:blip r:embed="rId16"/>
            <a:srcRect l="20631" r="21539" b="12648"/>
            <a:stretch>
              <a:fillRect/>
            </a:stretch>
          </p:blipFill>
          <p:spPr>
            <a:xfrm>
              <a:off x="1610943" y="797878"/>
              <a:ext cx="104806" cy="1872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7" name="Picture 6" descr="Picture 6"/>
            <p:cNvPicPr>
              <a:picLocks noChangeAspect="1"/>
            </p:cNvPicPr>
            <p:nvPr/>
          </p:nvPicPr>
          <p:blipFill>
            <a:blip r:embed="rId16"/>
            <a:srcRect l="20631" r="21539" b="12648"/>
            <a:stretch>
              <a:fillRect/>
            </a:stretch>
          </p:blipFill>
          <p:spPr>
            <a:xfrm>
              <a:off x="1629883" y="966471"/>
              <a:ext cx="104806" cy="1872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8" name="Picture 6" descr="Picture 6"/>
            <p:cNvPicPr>
              <a:picLocks noChangeAspect="1"/>
            </p:cNvPicPr>
            <p:nvPr/>
          </p:nvPicPr>
          <p:blipFill>
            <a:blip r:embed="rId16"/>
            <a:srcRect l="20631" r="21539" b="12648"/>
            <a:stretch>
              <a:fillRect/>
            </a:stretch>
          </p:blipFill>
          <p:spPr>
            <a:xfrm>
              <a:off x="1511499" y="1027632"/>
              <a:ext cx="104806" cy="1872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9" name="Picture 6" descr="Picture 6"/>
            <p:cNvPicPr>
              <a:picLocks noChangeAspect="1"/>
            </p:cNvPicPr>
            <p:nvPr/>
          </p:nvPicPr>
          <p:blipFill>
            <a:blip r:embed="rId16"/>
            <a:srcRect l="20631" r="21539" b="12648"/>
            <a:stretch>
              <a:fillRect/>
            </a:stretch>
          </p:blipFill>
          <p:spPr>
            <a:xfrm>
              <a:off x="1354736" y="881194"/>
              <a:ext cx="104806" cy="1872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0" name="Picture 6" descr="Picture 6"/>
            <p:cNvPicPr>
              <a:picLocks noChangeAspect="1"/>
            </p:cNvPicPr>
            <p:nvPr/>
          </p:nvPicPr>
          <p:blipFill>
            <a:blip r:embed="rId16"/>
            <a:srcRect l="20631" r="21539" b="12648"/>
            <a:stretch>
              <a:fillRect/>
            </a:stretch>
          </p:blipFill>
          <p:spPr>
            <a:xfrm>
              <a:off x="1295682" y="3053584"/>
              <a:ext cx="104806" cy="1872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1" name="Picture 6" descr="Picture 6"/>
            <p:cNvPicPr>
              <a:picLocks noChangeAspect="1"/>
            </p:cNvPicPr>
            <p:nvPr/>
          </p:nvPicPr>
          <p:blipFill>
            <a:blip r:embed="rId16"/>
            <a:srcRect l="20631" r="21539" b="12648"/>
            <a:stretch>
              <a:fillRect/>
            </a:stretch>
          </p:blipFill>
          <p:spPr>
            <a:xfrm>
              <a:off x="2881003" y="3085788"/>
              <a:ext cx="104806" cy="1872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2" name="Picture 6" descr="Picture 6"/>
            <p:cNvPicPr>
              <a:picLocks noChangeAspect="1"/>
            </p:cNvPicPr>
            <p:nvPr/>
          </p:nvPicPr>
          <p:blipFill>
            <a:blip r:embed="rId16"/>
            <a:srcRect l="20631" r="21539" b="12648"/>
            <a:stretch>
              <a:fillRect/>
            </a:stretch>
          </p:blipFill>
          <p:spPr>
            <a:xfrm>
              <a:off x="1705502" y="779018"/>
              <a:ext cx="104806" cy="1872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3" name="Picture 6" descr="Picture 6"/>
            <p:cNvPicPr>
              <a:picLocks noChangeAspect="1"/>
            </p:cNvPicPr>
            <p:nvPr/>
          </p:nvPicPr>
          <p:blipFill>
            <a:blip r:embed="rId16"/>
            <a:srcRect l="20631" r="21539" b="12648"/>
            <a:stretch>
              <a:fillRect/>
            </a:stretch>
          </p:blipFill>
          <p:spPr>
            <a:xfrm>
              <a:off x="1373926" y="1110948"/>
              <a:ext cx="104806" cy="1872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9" name="Group 19"/>
          <p:cNvGrpSpPr/>
          <p:nvPr/>
        </p:nvGrpSpPr>
        <p:grpSpPr>
          <a:xfrm>
            <a:off x="0" y="6578354"/>
            <a:ext cx="12192001" cy="173112"/>
            <a:chOff x="0" y="0"/>
            <a:chExt cx="12192000" cy="173111"/>
          </a:xfrm>
        </p:grpSpPr>
        <p:sp>
          <p:nvSpPr>
            <p:cNvPr id="405" name="Straight Connector 5"/>
            <p:cNvSpPr/>
            <p:nvPr/>
          </p:nvSpPr>
          <p:spPr>
            <a:xfrm>
              <a:off x="0" y="0"/>
              <a:ext cx="12192001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6" name="Straight Connector 6"/>
            <p:cNvSpPr/>
            <p:nvPr/>
          </p:nvSpPr>
          <p:spPr>
            <a:xfrm>
              <a:off x="5334001" y="136123"/>
              <a:ext cx="841899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7" name="Straight Connector 9"/>
            <p:cNvSpPr/>
            <p:nvPr/>
          </p:nvSpPr>
          <p:spPr>
            <a:xfrm>
              <a:off x="5502677" y="173111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8" name="Straight Connector 11"/>
            <p:cNvSpPr/>
            <p:nvPr/>
          </p:nvSpPr>
          <p:spPr>
            <a:xfrm>
              <a:off x="5502677" y="94696"/>
              <a:ext cx="486792" cy="1"/>
            </a:xfrm>
            <a:prstGeom prst="line">
              <a:avLst/>
            </a:prstGeom>
            <a:noFill/>
            <a:ln w="6350" cap="flat">
              <a:solidFill>
                <a:srgbClr val="C9121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411" name="그림 73" descr="그림 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53437" y="4801408"/>
            <a:ext cx="1776954" cy="946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그림 80" descr="그림 80"/>
          <p:cNvPicPr>
            <a:picLocks noChangeAspect="1"/>
          </p:cNvPicPr>
          <p:nvPr/>
        </p:nvPicPr>
        <p:blipFill>
          <a:blip r:embed="rId18"/>
          <a:srcRect l="4858" t="25397" r="1619" b="5459"/>
          <a:stretch>
            <a:fillRect/>
          </a:stretch>
        </p:blipFill>
        <p:spPr>
          <a:xfrm>
            <a:off x="7673868" y="3314167"/>
            <a:ext cx="1800001" cy="998092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trengths">
            <a:extLst>
              <a:ext uri="{FF2B5EF4-FFF2-40B4-BE49-F238E27FC236}">
                <a16:creationId xmlns:a16="http://schemas.microsoft.com/office/drawing/2014/main" id="{222DD486-3F5F-443D-91FD-352032482E13}"/>
              </a:ext>
            </a:extLst>
          </p:cNvPr>
          <p:cNvSpPr txBox="1"/>
          <p:nvPr/>
        </p:nvSpPr>
        <p:spPr>
          <a:xfrm>
            <a:off x="4908497" y="154683"/>
            <a:ext cx="284148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II. e) </a:t>
            </a:r>
            <a:r>
              <a:rPr dirty="0"/>
              <a:t>Strengths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yriad Pro"/>
            <a:ea typeface="Myriad Pro"/>
            <a:cs typeface="Myriad Pro"/>
            <a:sym typeface="Myriad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yriad Pro"/>
            <a:ea typeface="Myriad Pro"/>
            <a:cs typeface="Myriad Pro"/>
            <a:sym typeface="Myriad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yriad Pro"/>
            <a:ea typeface="Myriad Pro"/>
            <a:cs typeface="Myriad Pro"/>
            <a:sym typeface="Myriad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yriad Pro"/>
            <a:ea typeface="Myriad Pro"/>
            <a:cs typeface="Myriad Pro"/>
            <a:sym typeface="Myriad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312</Words>
  <Application>Microsoft Office PowerPoint</Application>
  <PresentationFormat>Widescreen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Myriad Pro</vt:lpstr>
      <vt:lpstr>Times Roman</vt:lpstr>
      <vt:lpstr>맑은 고딕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Subash Chandra Poudel</dc:creator>
  <cp:lastModifiedBy>Subash Poudel</cp:lastModifiedBy>
  <cp:revision>15</cp:revision>
  <dcterms:modified xsi:type="dcterms:W3CDTF">2022-09-19T23:54:14Z</dcterms:modified>
</cp:coreProperties>
</file>